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0.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21.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3" r:id="rId4"/>
  </p:sldMasterIdLst>
  <p:notesMasterIdLst>
    <p:notesMasterId r:id="rId29"/>
  </p:notesMasterIdLst>
  <p:sldIdLst>
    <p:sldId id="256" r:id="rId5"/>
    <p:sldId id="263" r:id="rId6"/>
    <p:sldId id="262" r:id="rId7"/>
    <p:sldId id="320" r:id="rId8"/>
    <p:sldId id="321" r:id="rId9"/>
    <p:sldId id="322" r:id="rId10"/>
    <p:sldId id="323" r:id="rId11"/>
    <p:sldId id="312" r:id="rId12"/>
    <p:sldId id="319" r:id="rId13"/>
    <p:sldId id="306" r:id="rId14"/>
    <p:sldId id="287" r:id="rId15"/>
    <p:sldId id="309" r:id="rId16"/>
    <p:sldId id="294" r:id="rId17"/>
    <p:sldId id="311" r:id="rId18"/>
    <p:sldId id="296" r:id="rId19"/>
    <p:sldId id="307" r:id="rId20"/>
    <p:sldId id="324" r:id="rId21"/>
    <p:sldId id="298" r:id="rId22"/>
    <p:sldId id="300" r:id="rId23"/>
    <p:sldId id="303" r:id="rId24"/>
    <p:sldId id="316" r:id="rId25"/>
    <p:sldId id="271" r:id="rId26"/>
    <p:sldId id="318" r:id="rId27"/>
    <p:sldId id="314" r:id="rId28"/>
  </p:sldIdLst>
  <p:sldSz cx="9144000" cy="6858000" type="screen4x3"/>
  <p:notesSz cx="7023100" cy="93091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1A72A018-AF6A-354E-491C-1E591153ED57}" name="Osborne, James R MCPO USN DCNO N1 (USA)" initials="O(" userId="S::james.r.osborne.mil@us.navy.mil::db38b5b9-a24d-48a5-8eba-4cddad04ac17" providerId="AD"/>
  <p188:author id="{3ED85DB6-1572-E9D0-7391-D20DB94576CA}" name="Powell, Kelvin R SCPO USN COMNAVCRUITCOM MIL (USA)" initials="P(" userId="S::kelvin.r.powell.mil@us.navy.mil::22933322-2c17-43c2-a70b-5ab02b6482e4" providerId="AD"/>
  <p188:author id="{FC2196DD-371D-119E-A453-B719B9AC54EA}" name="Almonte, Marcelo MCPO USN NETC PENSACOLA FL (USA)" initials="A(" userId="S::marcelo.almonte.mil@us.navy.mil::6da9497a-c4c6-4b8b-a982-0c29bc2bfa3a"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Osborne, James R MCPO USN DCNO N1 (USA)" initials="OJRMUDN(" lastIdx="2" clrIdx="0">
    <p:extLst>
      <p:ext uri="{19B8F6BF-5375-455C-9EA6-DF929625EA0E}">
        <p15:presenceInfo xmlns:p15="http://schemas.microsoft.com/office/powerpoint/2012/main" userId="S-1-5-21-1801674531-2146617017-725345543-9566160"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8B010"/>
    <a:srgbClr val="022939"/>
    <a:srgbClr val="002939"/>
    <a:srgbClr val="02293A"/>
    <a:srgbClr val="012A39"/>
    <a:srgbClr val="002A38"/>
    <a:srgbClr val="002A3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566104F-F6B3-2D86-7E71-57B93C135161}" v="1" dt="2024-08-30T17:09:11.208"/>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14" autoAdjust="0"/>
    <p:restoredTop sz="80133" autoAdjust="0"/>
  </p:normalViewPr>
  <p:slideViewPr>
    <p:cSldViewPr snapToGrid="0">
      <p:cViewPr varScale="1">
        <p:scale>
          <a:sx n="51" d="100"/>
          <a:sy n="51" d="100"/>
        </p:scale>
        <p:origin x="1744" y="40"/>
      </p:cViewPr>
      <p:guideLst>
        <p:guide orient="horz" pos="2160"/>
        <p:guide pos="2880"/>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microsoft.com/office/2018/10/relationships/authors" Target="author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commentAuthors" Target="commentAuthors.xml"/><Relationship Id="rId35" Type="http://schemas.microsoft.com/office/2015/10/relationships/revisionInfo" Target="revisionInfo.xml"/><Relationship Id="rId8" Type="http://schemas.openxmlformats.org/officeDocument/2006/relationships/slide" Target="slides/slide4.xml"/></Relationships>
</file>

<file path=ppt/diagrams/colors1.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A34F152-5ECB-4BEC-896B-54E25653C347}" type="doc">
      <dgm:prSet loTypeId="urn:microsoft.com/office/officeart/2005/8/layout/process4" loCatId="process" qsTypeId="urn:microsoft.com/office/officeart/2005/8/quickstyle/simple2" qsCatId="simple" csTypeId="urn:microsoft.com/office/officeart/2005/8/colors/accent2_2" csCatId="accent2" phldr="1"/>
      <dgm:spPr/>
      <dgm:t>
        <a:bodyPr/>
        <a:lstStyle/>
        <a:p>
          <a:endParaRPr lang="en-US"/>
        </a:p>
      </dgm:t>
    </dgm:pt>
    <dgm:pt modelId="{3AB48E50-55F0-45E2-BCA8-96E93061C2E6}">
      <dgm:prSet/>
      <dgm:spPr/>
      <dgm:t>
        <a:bodyPr/>
        <a:lstStyle/>
        <a:p>
          <a:r>
            <a:rPr lang="en-US" dirty="0"/>
            <a:t>Sailors transferring from Active Duty into the Selected Reserves qualify for a 2-year mobilization deferment </a:t>
          </a:r>
        </a:p>
      </dgm:t>
    </dgm:pt>
    <dgm:pt modelId="{7555D833-8B76-40AA-AF10-C35745129032}" type="parTrans" cxnId="{1C445C82-F42D-48DB-A336-8391E3DDDE4B}">
      <dgm:prSet/>
      <dgm:spPr/>
      <dgm:t>
        <a:bodyPr/>
        <a:lstStyle/>
        <a:p>
          <a:endParaRPr lang="en-US"/>
        </a:p>
      </dgm:t>
    </dgm:pt>
    <dgm:pt modelId="{8CDA0356-E69D-49B9-8639-527ED70387E0}" type="sibTrans" cxnId="{1C445C82-F42D-48DB-A336-8391E3DDDE4B}">
      <dgm:prSet/>
      <dgm:spPr/>
      <dgm:t>
        <a:bodyPr/>
        <a:lstStyle/>
        <a:p>
          <a:endParaRPr lang="en-US"/>
        </a:p>
      </dgm:t>
    </dgm:pt>
    <dgm:pt modelId="{17D4411A-A387-4996-B0BB-FFB8374B3668}">
      <dgm:prSet/>
      <dgm:spPr/>
      <dgm:t>
        <a:bodyPr/>
        <a:lstStyle/>
        <a:p>
          <a:r>
            <a:rPr lang="en-US" dirty="0"/>
            <a:t>Deferment applies to all qualifying Sailors, regardless of active duty separation date</a:t>
          </a:r>
        </a:p>
      </dgm:t>
    </dgm:pt>
    <dgm:pt modelId="{6AE1DDD1-5FC5-4799-858D-2C657EBC2C13}" type="parTrans" cxnId="{346F735C-8CC6-4FAC-988D-C94BF7038E88}">
      <dgm:prSet/>
      <dgm:spPr/>
      <dgm:t>
        <a:bodyPr/>
        <a:lstStyle/>
        <a:p>
          <a:endParaRPr lang="en-US"/>
        </a:p>
      </dgm:t>
    </dgm:pt>
    <dgm:pt modelId="{49E4D2E3-43E4-4DE3-B4F3-6738D19C1B05}" type="sibTrans" cxnId="{346F735C-8CC6-4FAC-988D-C94BF7038E88}">
      <dgm:prSet/>
      <dgm:spPr/>
      <dgm:t>
        <a:bodyPr/>
        <a:lstStyle/>
        <a:p>
          <a:endParaRPr lang="en-US"/>
        </a:p>
      </dgm:t>
    </dgm:pt>
    <dgm:pt modelId="{AC0C94EE-1EC6-4782-93B1-A79D918F87BD}">
      <dgm:prSet/>
      <dgm:spPr/>
      <dgm:t>
        <a:bodyPr/>
        <a:lstStyle/>
        <a:p>
          <a:r>
            <a:rPr lang="en-US" dirty="0"/>
            <a:t>Sailors can choose to voluntarily mobilize at anytime.  </a:t>
          </a:r>
        </a:p>
      </dgm:t>
    </dgm:pt>
    <dgm:pt modelId="{2C822102-61B1-4175-8753-4B3EDA5F33EA}" type="parTrans" cxnId="{4CC37E0D-9974-48A6-A8C5-693AA4B5B21A}">
      <dgm:prSet/>
      <dgm:spPr/>
      <dgm:t>
        <a:bodyPr/>
        <a:lstStyle/>
        <a:p>
          <a:endParaRPr lang="en-US"/>
        </a:p>
      </dgm:t>
    </dgm:pt>
    <dgm:pt modelId="{A30E35A9-5670-403F-A961-682CD9A73F93}" type="sibTrans" cxnId="{4CC37E0D-9974-48A6-A8C5-693AA4B5B21A}">
      <dgm:prSet/>
      <dgm:spPr/>
      <dgm:t>
        <a:bodyPr/>
        <a:lstStyle/>
        <a:p>
          <a:endParaRPr lang="en-US"/>
        </a:p>
      </dgm:t>
    </dgm:pt>
    <dgm:pt modelId="{5A41A663-C6FA-4A3E-BB69-DA2AC20B9908}" type="pres">
      <dgm:prSet presAssocID="{8A34F152-5ECB-4BEC-896B-54E25653C347}" presName="Name0" presStyleCnt="0">
        <dgm:presLayoutVars>
          <dgm:dir/>
          <dgm:animLvl val="lvl"/>
          <dgm:resizeHandles val="exact"/>
        </dgm:presLayoutVars>
      </dgm:prSet>
      <dgm:spPr/>
    </dgm:pt>
    <dgm:pt modelId="{F40D6ED9-C72C-42CC-BEE4-0E16F2FFEE76}" type="pres">
      <dgm:prSet presAssocID="{AC0C94EE-1EC6-4782-93B1-A79D918F87BD}" presName="boxAndChildren" presStyleCnt="0"/>
      <dgm:spPr/>
    </dgm:pt>
    <dgm:pt modelId="{2D223DF4-6ABE-4B79-A626-BAD367ADE807}" type="pres">
      <dgm:prSet presAssocID="{AC0C94EE-1EC6-4782-93B1-A79D918F87BD}" presName="parentTextBox" presStyleLbl="node1" presStyleIdx="0" presStyleCnt="3"/>
      <dgm:spPr/>
    </dgm:pt>
    <dgm:pt modelId="{6E818844-16D6-49E9-ACD3-17F296317429}" type="pres">
      <dgm:prSet presAssocID="{49E4D2E3-43E4-4DE3-B4F3-6738D19C1B05}" presName="sp" presStyleCnt="0"/>
      <dgm:spPr/>
    </dgm:pt>
    <dgm:pt modelId="{34CE99A7-3676-4FC9-AEF3-9EE47521170F}" type="pres">
      <dgm:prSet presAssocID="{17D4411A-A387-4996-B0BB-FFB8374B3668}" presName="arrowAndChildren" presStyleCnt="0"/>
      <dgm:spPr/>
    </dgm:pt>
    <dgm:pt modelId="{A49A1348-6BC7-41BD-BCCE-91D0DE54CA63}" type="pres">
      <dgm:prSet presAssocID="{17D4411A-A387-4996-B0BB-FFB8374B3668}" presName="parentTextArrow" presStyleLbl="node1" presStyleIdx="1" presStyleCnt="3"/>
      <dgm:spPr/>
    </dgm:pt>
    <dgm:pt modelId="{1A08521E-1D9B-490D-9CCA-284B4EE8BDFE}" type="pres">
      <dgm:prSet presAssocID="{8CDA0356-E69D-49B9-8639-527ED70387E0}" presName="sp" presStyleCnt="0"/>
      <dgm:spPr/>
    </dgm:pt>
    <dgm:pt modelId="{A9EFDA2C-7186-4AF8-BCF8-CEFF478784DA}" type="pres">
      <dgm:prSet presAssocID="{3AB48E50-55F0-45E2-BCA8-96E93061C2E6}" presName="arrowAndChildren" presStyleCnt="0"/>
      <dgm:spPr/>
    </dgm:pt>
    <dgm:pt modelId="{0792F4EF-FA4D-472D-B14B-82DB71ADD539}" type="pres">
      <dgm:prSet presAssocID="{3AB48E50-55F0-45E2-BCA8-96E93061C2E6}" presName="parentTextArrow" presStyleLbl="node1" presStyleIdx="2" presStyleCnt="3"/>
      <dgm:spPr/>
    </dgm:pt>
  </dgm:ptLst>
  <dgm:cxnLst>
    <dgm:cxn modelId="{4CC37E0D-9974-48A6-A8C5-693AA4B5B21A}" srcId="{8A34F152-5ECB-4BEC-896B-54E25653C347}" destId="{AC0C94EE-1EC6-4782-93B1-A79D918F87BD}" srcOrd="2" destOrd="0" parTransId="{2C822102-61B1-4175-8753-4B3EDA5F33EA}" sibTransId="{A30E35A9-5670-403F-A961-682CD9A73F93}"/>
    <dgm:cxn modelId="{06E96B22-7945-4974-9F07-D8D3FAF9D7EC}" type="presOf" srcId="{3AB48E50-55F0-45E2-BCA8-96E93061C2E6}" destId="{0792F4EF-FA4D-472D-B14B-82DB71ADD539}" srcOrd="0" destOrd="0" presId="urn:microsoft.com/office/officeart/2005/8/layout/process4"/>
    <dgm:cxn modelId="{63B9D82E-FE0B-4EFC-AA9D-BCC1C6D0B532}" type="presOf" srcId="{AC0C94EE-1EC6-4782-93B1-A79D918F87BD}" destId="{2D223DF4-6ABE-4B79-A626-BAD367ADE807}" srcOrd="0" destOrd="0" presId="urn:microsoft.com/office/officeart/2005/8/layout/process4"/>
    <dgm:cxn modelId="{9C1DB737-CEDE-4F1C-9752-84BD7E3F1A5F}" type="presOf" srcId="{8A34F152-5ECB-4BEC-896B-54E25653C347}" destId="{5A41A663-C6FA-4A3E-BB69-DA2AC20B9908}" srcOrd="0" destOrd="0" presId="urn:microsoft.com/office/officeart/2005/8/layout/process4"/>
    <dgm:cxn modelId="{346F735C-8CC6-4FAC-988D-C94BF7038E88}" srcId="{8A34F152-5ECB-4BEC-896B-54E25653C347}" destId="{17D4411A-A387-4996-B0BB-FFB8374B3668}" srcOrd="1" destOrd="0" parTransId="{6AE1DDD1-5FC5-4799-858D-2C657EBC2C13}" sibTransId="{49E4D2E3-43E4-4DE3-B4F3-6738D19C1B05}"/>
    <dgm:cxn modelId="{9D621968-C115-42CE-B2DC-9A3E5A2CB9AD}" type="presOf" srcId="{17D4411A-A387-4996-B0BB-FFB8374B3668}" destId="{A49A1348-6BC7-41BD-BCCE-91D0DE54CA63}" srcOrd="0" destOrd="0" presId="urn:microsoft.com/office/officeart/2005/8/layout/process4"/>
    <dgm:cxn modelId="{1C445C82-F42D-48DB-A336-8391E3DDDE4B}" srcId="{8A34F152-5ECB-4BEC-896B-54E25653C347}" destId="{3AB48E50-55F0-45E2-BCA8-96E93061C2E6}" srcOrd="0" destOrd="0" parTransId="{7555D833-8B76-40AA-AF10-C35745129032}" sibTransId="{8CDA0356-E69D-49B9-8639-527ED70387E0}"/>
    <dgm:cxn modelId="{802EE87B-7CFF-49FF-9590-3252C1657148}" type="presParOf" srcId="{5A41A663-C6FA-4A3E-BB69-DA2AC20B9908}" destId="{F40D6ED9-C72C-42CC-BEE4-0E16F2FFEE76}" srcOrd="0" destOrd="0" presId="urn:microsoft.com/office/officeart/2005/8/layout/process4"/>
    <dgm:cxn modelId="{B02E2747-EFEB-48D8-8704-35A3E66BF447}" type="presParOf" srcId="{F40D6ED9-C72C-42CC-BEE4-0E16F2FFEE76}" destId="{2D223DF4-6ABE-4B79-A626-BAD367ADE807}" srcOrd="0" destOrd="0" presId="urn:microsoft.com/office/officeart/2005/8/layout/process4"/>
    <dgm:cxn modelId="{21B7BBF5-EBFA-4550-AC24-A9D81538C1E6}" type="presParOf" srcId="{5A41A663-C6FA-4A3E-BB69-DA2AC20B9908}" destId="{6E818844-16D6-49E9-ACD3-17F296317429}" srcOrd="1" destOrd="0" presId="urn:microsoft.com/office/officeart/2005/8/layout/process4"/>
    <dgm:cxn modelId="{E43634E3-67A1-4AD5-81B0-170BA3F38EFF}" type="presParOf" srcId="{5A41A663-C6FA-4A3E-BB69-DA2AC20B9908}" destId="{34CE99A7-3676-4FC9-AEF3-9EE47521170F}" srcOrd="2" destOrd="0" presId="urn:microsoft.com/office/officeart/2005/8/layout/process4"/>
    <dgm:cxn modelId="{F32CBB7C-D0D9-4AA7-B29A-E2F8E46BDE5E}" type="presParOf" srcId="{34CE99A7-3676-4FC9-AEF3-9EE47521170F}" destId="{A49A1348-6BC7-41BD-BCCE-91D0DE54CA63}" srcOrd="0" destOrd="0" presId="urn:microsoft.com/office/officeart/2005/8/layout/process4"/>
    <dgm:cxn modelId="{C3CFD1E4-EB83-48AC-AB2B-2F302770E0DA}" type="presParOf" srcId="{5A41A663-C6FA-4A3E-BB69-DA2AC20B9908}" destId="{1A08521E-1D9B-490D-9CCA-284B4EE8BDFE}" srcOrd="3" destOrd="0" presId="urn:microsoft.com/office/officeart/2005/8/layout/process4"/>
    <dgm:cxn modelId="{009BE8DB-3802-4EFC-B9F5-E45C8A0E7E55}" type="presParOf" srcId="{5A41A663-C6FA-4A3E-BB69-DA2AC20B9908}" destId="{A9EFDA2C-7186-4AF8-BCF8-CEFF478784DA}" srcOrd="4" destOrd="0" presId="urn:microsoft.com/office/officeart/2005/8/layout/process4"/>
    <dgm:cxn modelId="{22E3DE2A-F4F7-4621-B0C1-8DA971D144D8}" type="presParOf" srcId="{A9EFDA2C-7186-4AF8-BCF8-CEFF478784DA}" destId="{0792F4EF-FA4D-472D-B14B-82DB71ADD539}" srcOrd="0" destOrd="0" presId="urn:microsoft.com/office/officeart/2005/8/layout/process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FA0FD4C-D40B-4158-9717-0AF4B9C2D8EE}" type="doc">
      <dgm:prSet loTypeId="urn:microsoft.com/office/officeart/2016/7/layout/RepeatingBendingProcessNew" loCatId="process" qsTypeId="urn:microsoft.com/office/officeart/2005/8/quickstyle/simple2" qsCatId="simple" csTypeId="urn:microsoft.com/office/officeart/2005/8/colors/accent2_2" csCatId="accent2" phldr="1"/>
      <dgm:spPr/>
      <dgm:t>
        <a:bodyPr/>
        <a:lstStyle/>
        <a:p>
          <a:endParaRPr lang="en-US"/>
        </a:p>
      </dgm:t>
    </dgm:pt>
    <dgm:pt modelId="{0FBC84EB-C642-42BB-961D-507B49532BC7}">
      <dgm:prSet/>
      <dgm:spPr/>
      <dgm:t>
        <a:bodyPr/>
        <a:lstStyle/>
        <a:p>
          <a:r>
            <a:rPr lang="en-US" dirty="0"/>
            <a:t>From The Fleet To The Navy Reserve Center</a:t>
          </a:r>
        </a:p>
      </dgm:t>
    </dgm:pt>
    <dgm:pt modelId="{391CAE41-B6BC-4EC9-8B3F-CD8B6ECC15F9}" type="parTrans" cxnId="{F938EED6-938D-4286-A39D-5CA6D3D6B47B}">
      <dgm:prSet/>
      <dgm:spPr/>
      <dgm:t>
        <a:bodyPr/>
        <a:lstStyle/>
        <a:p>
          <a:endParaRPr lang="en-US"/>
        </a:p>
      </dgm:t>
    </dgm:pt>
    <dgm:pt modelId="{3B2F084A-CF19-4CE5-BF16-77EE4C7CED97}" type="sibTrans" cxnId="{F938EED6-938D-4286-A39D-5CA6D3D6B47B}">
      <dgm:prSet/>
      <dgm:spPr/>
      <dgm:t>
        <a:bodyPr/>
        <a:lstStyle/>
        <a:p>
          <a:endParaRPr lang="en-US" dirty="0"/>
        </a:p>
      </dgm:t>
    </dgm:pt>
    <dgm:pt modelId="{09367AB7-9E27-4BA1-B1A5-42DBA3B9C37E}">
      <dgm:prSet/>
      <dgm:spPr/>
      <dgm:t>
        <a:bodyPr/>
        <a:lstStyle/>
        <a:p>
          <a:r>
            <a:rPr lang="en-US" dirty="0"/>
            <a:t>The RPAC facilitates the transition of Active Duty/ Training and Administering the Reserves (TAR) enlisted service members to the Selected Reserves through:</a:t>
          </a:r>
        </a:p>
      </dgm:t>
    </dgm:pt>
    <dgm:pt modelId="{57F48167-737F-4A5D-AB6C-565827934358}" type="parTrans" cxnId="{69BBCAF6-ADF9-424E-81F9-DB20C056BDF3}">
      <dgm:prSet/>
      <dgm:spPr/>
      <dgm:t>
        <a:bodyPr/>
        <a:lstStyle/>
        <a:p>
          <a:endParaRPr lang="en-US"/>
        </a:p>
      </dgm:t>
    </dgm:pt>
    <dgm:pt modelId="{836279A0-8E2B-47CD-8002-9214F619A585}" type="sibTrans" cxnId="{69BBCAF6-ADF9-424E-81F9-DB20C056BDF3}">
      <dgm:prSet/>
      <dgm:spPr/>
      <dgm:t>
        <a:bodyPr/>
        <a:lstStyle/>
        <a:p>
          <a:endParaRPr lang="en-US" dirty="0"/>
        </a:p>
      </dgm:t>
    </dgm:pt>
    <dgm:pt modelId="{36A950CA-F392-45F6-9821-6356D7EA9004}">
      <dgm:prSet/>
      <dgm:spPr/>
      <dgm:t>
        <a:bodyPr/>
        <a:lstStyle/>
        <a:p>
          <a:r>
            <a:rPr lang="en-US" dirty="0"/>
            <a:t>Transition</a:t>
          </a:r>
          <a:r>
            <a:rPr lang="en-US" baseline="0" dirty="0"/>
            <a:t> requests that are completed by the Sailor and CCC</a:t>
          </a:r>
          <a:endParaRPr lang="en-US" dirty="0"/>
        </a:p>
      </dgm:t>
    </dgm:pt>
    <dgm:pt modelId="{FA45A1E4-0DF2-41B6-B99A-BD96F8210617}" type="parTrans" cxnId="{AE566B79-ABEF-4CA4-87EA-B3A805269D45}">
      <dgm:prSet/>
      <dgm:spPr/>
      <dgm:t>
        <a:bodyPr/>
        <a:lstStyle/>
        <a:p>
          <a:endParaRPr lang="en-US"/>
        </a:p>
      </dgm:t>
    </dgm:pt>
    <dgm:pt modelId="{5CBDFC1B-FC07-478E-B45A-E14C1C891278}" type="sibTrans" cxnId="{AE566B79-ABEF-4CA4-87EA-B3A805269D45}">
      <dgm:prSet/>
      <dgm:spPr/>
      <dgm:t>
        <a:bodyPr/>
        <a:lstStyle/>
        <a:p>
          <a:endParaRPr lang="en-US" dirty="0"/>
        </a:p>
      </dgm:t>
    </dgm:pt>
    <dgm:pt modelId="{702485CB-CFFF-42D1-8CE0-A25B9775C660}">
      <dgm:prSet/>
      <dgm:spPr/>
      <dgm:t>
        <a:bodyPr/>
        <a:lstStyle/>
        <a:p>
          <a:r>
            <a:rPr lang="en-US" dirty="0"/>
            <a:t>The RPAC is a conduit between the Sailor and the Reserve Center to make the transition as smooth as possible.</a:t>
          </a:r>
        </a:p>
      </dgm:t>
    </dgm:pt>
    <dgm:pt modelId="{629B62BB-7C21-47B9-9F11-4059A409D4B0}" type="parTrans" cxnId="{E5A85C5C-D8BA-4FC4-8ADA-00CD213F77BF}">
      <dgm:prSet/>
      <dgm:spPr/>
      <dgm:t>
        <a:bodyPr/>
        <a:lstStyle/>
        <a:p>
          <a:endParaRPr lang="en-US"/>
        </a:p>
      </dgm:t>
    </dgm:pt>
    <dgm:pt modelId="{0F07CBB0-994B-4B0F-9CC5-A699A0E435AD}" type="sibTrans" cxnId="{E5A85C5C-D8BA-4FC4-8ADA-00CD213F77BF}">
      <dgm:prSet/>
      <dgm:spPr/>
      <dgm:t>
        <a:bodyPr/>
        <a:lstStyle/>
        <a:p>
          <a:endParaRPr lang="en-US"/>
        </a:p>
      </dgm:t>
    </dgm:pt>
    <dgm:pt modelId="{063829AC-E6DD-4685-98A0-88E44157A04D}">
      <dgm:prSet/>
      <dgm:spPr/>
      <dgm:t>
        <a:bodyPr/>
        <a:lstStyle/>
        <a:p>
          <a:r>
            <a:rPr lang="en-US" dirty="0"/>
            <a:t>Career Waypoints (C-WAY) or</a:t>
          </a:r>
        </a:p>
        <a:p>
          <a:r>
            <a:rPr lang="en-US" dirty="0"/>
            <a:t>NAVPERS 1306/7</a:t>
          </a:r>
        </a:p>
      </dgm:t>
    </dgm:pt>
    <dgm:pt modelId="{8346C57B-B7F2-4EA5-99D9-7953741BD329}" type="sibTrans" cxnId="{B75E986F-BE2A-4F0E-91AD-291943BC06B6}">
      <dgm:prSet/>
      <dgm:spPr/>
      <dgm:t>
        <a:bodyPr/>
        <a:lstStyle/>
        <a:p>
          <a:endParaRPr lang="en-US" dirty="0"/>
        </a:p>
      </dgm:t>
    </dgm:pt>
    <dgm:pt modelId="{2CB6F8D5-014E-4AA6-B318-A9E1DBA3BB14}" type="parTrans" cxnId="{B75E986F-BE2A-4F0E-91AD-291943BC06B6}">
      <dgm:prSet/>
      <dgm:spPr/>
      <dgm:t>
        <a:bodyPr/>
        <a:lstStyle/>
        <a:p>
          <a:endParaRPr lang="en-US"/>
        </a:p>
      </dgm:t>
    </dgm:pt>
    <dgm:pt modelId="{64E775EF-10A6-47DE-A0F3-1160586F6586}" type="pres">
      <dgm:prSet presAssocID="{DFA0FD4C-D40B-4158-9717-0AF4B9C2D8EE}" presName="Name0" presStyleCnt="0">
        <dgm:presLayoutVars>
          <dgm:dir/>
          <dgm:resizeHandles val="exact"/>
        </dgm:presLayoutVars>
      </dgm:prSet>
      <dgm:spPr/>
    </dgm:pt>
    <dgm:pt modelId="{FD8EB69E-CB24-407B-8A0B-2CB1D0F0E7F7}" type="pres">
      <dgm:prSet presAssocID="{0FBC84EB-C642-42BB-961D-507B49532BC7}" presName="node" presStyleLbl="node1" presStyleIdx="0" presStyleCnt="5">
        <dgm:presLayoutVars>
          <dgm:bulletEnabled val="1"/>
        </dgm:presLayoutVars>
      </dgm:prSet>
      <dgm:spPr/>
    </dgm:pt>
    <dgm:pt modelId="{ED2FB772-F6D7-4C9F-A3AB-7CB8B4DCD507}" type="pres">
      <dgm:prSet presAssocID="{3B2F084A-CF19-4CE5-BF16-77EE4C7CED97}" presName="sibTrans" presStyleLbl="sibTrans1D1" presStyleIdx="0" presStyleCnt="4"/>
      <dgm:spPr/>
    </dgm:pt>
    <dgm:pt modelId="{9ED6E17D-CC93-424B-B2B3-8247E350F8C0}" type="pres">
      <dgm:prSet presAssocID="{3B2F084A-CF19-4CE5-BF16-77EE4C7CED97}" presName="connectorText" presStyleLbl="sibTrans1D1" presStyleIdx="0" presStyleCnt="4"/>
      <dgm:spPr/>
    </dgm:pt>
    <dgm:pt modelId="{CB6A04CE-031F-4B25-8ED0-7C2FCB9058D1}" type="pres">
      <dgm:prSet presAssocID="{09367AB7-9E27-4BA1-B1A5-42DBA3B9C37E}" presName="node" presStyleLbl="node1" presStyleIdx="1" presStyleCnt="5">
        <dgm:presLayoutVars>
          <dgm:bulletEnabled val="1"/>
        </dgm:presLayoutVars>
      </dgm:prSet>
      <dgm:spPr/>
    </dgm:pt>
    <dgm:pt modelId="{88AC93C7-0515-4634-8321-89B50E7AE36A}" type="pres">
      <dgm:prSet presAssocID="{836279A0-8E2B-47CD-8002-9214F619A585}" presName="sibTrans" presStyleLbl="sibTrans1D1" presStyleIdx="1" presStyleCnt="4"/>
      <dgm:spPr/>
    </dgm:pt>
    <dgm:pt modelId="{98701D31-D493-4F9A-83F7-1C838660549B}" type="pres">
      <dgm:prSet presAssocID="{836279A0-8E2B-47CD-8002-9214F619A585}" presName="connectorText" presStyleLbl="sibTrans1D1" presStyleIdx="1" presStyleCnt="4"/>
      <dgm:spPr/>
    </dgm:pt>
    <dgm:pt modelId="{F75ECD80-6373-4704-92BF-1E918CD29235}" type="pres">
      <dgm:prSet presAssocID="{36A950CA-F392-45F6-9821-6356D7EA9004}" presName="node" presStyleLbl="node1" presStyleIdx="2" presStyleCnt="5">
        <dgm:presLayoutVars>
          <dgm:bulletEnabled val="1"/>
        </dgm:presLayoutVars>
      </dgm:prSet>
      <dgm:spPr/>
    </dgm:pt>
    <dgm:pt modelId="{C56FCF29-D6FE-40E7-A095-0F480F60545F}" type="pres">
      <dgm:prSet presAssocID="{5CBDFC1B-FC07-478E-B45A-E14C1C891278}" presName="sibTrans" presStyleLbl="sibTrans1D1" presStyleIdx="2" presStyleCnt="4"/>
      <dgm:spPr/>
    </dgm:pt>
    <dgm:pt modelId="{4E6F344A-5A60-43DA-BA9B-169493402AFF}" type="pres">
      <dgm:prSet presAssocID="{5CBDFC1B-FC07-478E-B45A-E14C1C891278}" presName="connectorText" presStyleLbl="sibTrans1D1" presStyleIdx="2" presStyleCnt="4"/>
      <dgm:spPr/>
    </dgm:pt>
    <dgm:pt modelId="{4536D4AB-C804-4427-972B-6F0B7723D191}" type="pres">
      <dgm:prSet presAssocID="{063829AC-E6DD-4685-98A0-88E44157A04D}" presName="node" presStyleLbl="node1" presStyleIdx="3" presStyleCnt="5">
        <dgm:presLayoutVars>
          <dgm:bulletEnabled val="1"/>
        </dgm:presLayoutVars>
      </dgm:prSet>
      <dgm:spPr/>
    </dgm:pt>
    <dgm:pt modelId="{B2C50F92-5B8A-442E-9303-4C5A91930E74}" type="pres">
      <dgm:prSet presAssocID="{8346C57B-B7F2-4EA5-99D9-7953741BD329}" presName="sibTrans" presStyleLbl="sibTrans1D1" presStyleIdx="3" presStyleCnt="4"/>
      <dgm:spPr/>
    </dgm:pt>
    <dgm:pt modelId="{2FFE4CB9-B09F-407A-8073-DD259235D87B}" type="pres">
      <dgm:prSet presAssocID="{8346C57B-B7F2-4EA5-99D9-7953741BD329}" presName="connectorText" presStyleLbl="sibTrans1D1" presStyleIdx="3" presStyleCnt="4"/>
      <dgm:spPr/>
    </dgm:pt>
    <dgm:pt modelId="{F796BD6C-CB82-43E7-8D1B-548D433383A6}" type="pres">
      <dgm:prSet presAssocID="{702485CB-CFFF-42D1-8CE0-A25B9775C660}" presName="node" presStyleLbl="node1" presStyleIdx="4" presStyleCnt="5">
        <dgm:presLayoutVars>
          <dgm:bulletEnabled val="1"/>
        </dgm:presLayoutVars>
      </dgm:prSet>
      <dgm:spPr/>
    </dgm:pt>
  </dgm:ptLst>
  <dgm:cxnLst>
    <dgm:cxn modelId="{DC79F514-9C96-42FA-8F9D-38B226E3A8FB}" type="presOf" srcId="{DFA0FD4C-D40B-4158-9717-0AF4B9C2D8EE}" destId="{64E775EF-10A6-47DE-A0F3-1160586F6586}" srcOrd="0" destOrd="0" presId="urn:microsoft.com/office/officeart/2016/7/layout/RepeatingBendingProcessNew"/>
    <dgm:cxn modelId="{38E1CA15-CBDE-40F1-8662-A090C8DD4057}" type="presOf" srcId="{5CBDFC1B-FC07-478E-B45A-E14C1C891278}" destId="{C56FCF29-D6FE-40E7-A095-0F480F60545F}" srcOrd="0" destOrd="0" presId="urn:microsoft.com/office/officeart/2016/7/layout/RepeatingBendingProcessNew"/>
    <dgm:cxn modelId="{5EEBD52C-7632-441D-9CEF-F96593DCC7D2}" type="presOf" srcId="{3B2F084A-CF19-4CE5-BF16-77EE4C7CED97}" destId="{ED2FB772-F6D7-4C9F-A3AB-7CB8B4DCD507}" srcOrd="0" destOrd="0" presId="urn:microsoft.com/office/officeart/2016/7/layout/RepeatingBendingProcessNew"/>
    <dgm:cxn modelId="{E5A85C5C-D8BA-4FC4-8ADA-00CD213F77BF}" srcId="{DFA0FD4C-D40B-4158-9717-0AF4B9C2D8EE}" destId="{702485CB-CFFF-42D1-8CE0-A25B9775C660}" srcOrd="4" destOrd="0" parTransId="{629B62BB-7C21-47B9-9F11-4059A409D4B0}" sibTransId="{0F07CBB0-994B-4B0F-9CC5-A699A0E435AD}"/>
    <dgm:cxn modelId="{64ECDA41-962A-4FA2-B631-24AD6653B569}" type="presOf" srcId="{063829AC-E6DD-4685-98A0-88E44157A04D}" destId="{4536D4AB-C804-4427-972B-6F0B7723D191}" srcOrd="0" destOrd="0" presId="urn:microsoft.com/office/officeart/2016/7/layout/RepeatingBendingProcessNew"/>
    <dgm:cxn modelId="{79233963-A118-4180-A4C3-E8781EA05E24}" type="presOf" srcId="{8346C57B-B7F2-4EA5-99D9-7953741BD329}" destId="{2FFE4CB9-B09F-407A-8073-DD259235D87B}" srcOrd="1" destOrd="0" presId="urn:microsoft.com/office/officeart/2016/7/layout/RepeatingBendingProcessNew"/>
    <dgm:cxn modelId="{FA5EC56D-670B-4000-AD19-192C2DB89A46}" type="presOf" srcId="{8346C57B-B7F2-4EA5-99D9-7953741BD329}" destId="{B2C50F92-5B8A-442E-9303-4C5A91930E74}" srcOrd="0" destOrd="0" presId="urn:microsoft.com/office/officeart/2016/7/layout/RepeatingBendingProcessNew"/>
    <dgm:cxn modelId="{95D1E94D-94B8-4262-8529-FE342C7A85D3}" type="presOf" srcId="{836279A0-8E2B-47CD-8002-9214F619A585}" destId="{88AC93C7-0515-4634-8321-89B50E7AE36A}" srcOrd="0" destOrd="0" presId="urn:microsoft.com/office/officeart/2016/7/layout/RepeatingBendingProcessNew"/>
    <dgm:cxn modelId="{B75E986F-BE2A-4F0E-91AD-291943BC06B6}" srcId="{DFA0FD4C-D40B-4158-9717-0AF4B9C2D8EE}" destId="{063829AC-E6DD-4685-98A0-88E44157A04D}" srcOrd="3" destOrd="0" parTransId="{2CB6F8D5-014E-4AA6-B318-A9E1DBA3BB14}" sibTransId="{8346C57B-B7F2-4EA5-99D9-7953741BD329}"/>
    <dgm:cxn modelId="{AC051972-9CBA-4323-9225-190ABB547593}" type="presOf" srcId="{702485CB-CFFF-42D1-8CE0-A25B9775C660}" destId="{F796BD6C-CB82-43E7-8D1B-548D433383A6}" srcOrd="0" destOrd="0" presId="urn:microsoft.com/office/officeart/2016/7/layout/RepeatingBendingProcessNew"/>
    <dgm:cxn modelId="{AE566B79-ABEF-4CA4-87EA-B3A805269D45}" srcId="{DFA0FD4C-D40B-4158-9717-0AF4B9C2D8EE}" destId="{36A950CA-F392-45F6-9821-6356D7EA9004}" srcOrd="2" destOrd="0" parTransId="{FA45A1E4-0DF2-41B6-B99A-BD96F8210617}" sibTransId="{5CBDFC1B-FC07-478E-B45A-E14C1C891278}"/>
    <dgm:cxn modelId="{4E27A87F-0E76-4A11-9700-E8A108A49AD5}" type="presOf" srcId="{5CBDFC1B-FC07-478E-B45A-E14C1C891278}" destId="{4E6F344A-5A60-43DA-BA9B-169493402AFF}" srcOrd="1" destOrd="0" presId="urn:microsoft.com/office/officeart/2016/7/layout/RepeatingBendingProcessNew"/>
    <dgm:cxn modelId="{CEDBD68D-FFCD-484F-A013-351DCC38762C}" type="presOf" srcId="{36A950CA-F392-45F6-9821-6356D7EA9004}" destId="{F75ECD80-6373-4704-92BF-1E918CD29235}" srcOrd="0" destOrd="0" presId="urn:microsoft.com/office/officeart/2016/7/layout/RepeatingBendingProcessNew"/>
    <dgm:cxn modelId="{2FA284AB-182F-46B4-8E79-5B6ADDD31F0C}" type="presOf" srcId="{09367AB7-9E27-4BA1-B1A5-42DBA3B9C37E}" destId="{CB6A04CE-031F-4B25-8ED0-7C2FCB9058D1}" srcOrd="0" destOrd="0" presId="urn:microsoft.com/office/officeart/2016/7/layout/RepeatingBendingProcessNew"/>
    <dgm:cxn modelId="{A009EEBF-BF6A-422B-953A-512AC207AC16}" type="presOf" srcId="{3B2F084A-CF19-4CE5-BF16-77EE4C7CED97}" destId="{9ED6E17D-CC93-424B-B2B3-8247E350F8C0}" srcOrd="1" destOrd="0" presId="urn:microsoft.com/office/officeart/2016/7/layout/RepeatingBendingProcessNew"/>
    <dgm:cxn modelId="{3A78DCD5-9B87-4B6F-85AB-74C9D3EA83BD}" type="presOf" srcId="{836279A0-8E2B-47CD-8002-9214F619A585}" destId="{98701D31-D493-4F9A-83F7-1C838660549B}" srcOrd="1" destOrd="0" presId="urn:microsoft.com/office/officeart/2016/7/layout/RepeatingBendingProcessNew"/>
    <dgm:cxn modelId="{F938EED6-938D-4286-A39D-5CA6D3D6B47B}" srcId="{DFA0FD4C-D40B-4158-9717-0AF4B9C2D8EE}" destId="{0FBC84EB-C642-42BB-961D-507B49532BC7}" srcOrd="0" destOrd="0" parTransId="{391CAE41-B6BC-4EC9-8B3F-CD8B6ECC15F9}" sibTransId="{3B2F084A-CF19-4CE5-BF16-77EE4C7CED97}"/>
    <dgm:cxn modelId="{69BBCAF6-ADF9-424E-81F9-DB20C056BDF3}" srcId="{DFA0FD4C-D40B-4158-9717-0AF4B9C2D8EE}" destId="{09367AB7-9E27-4BA1-B1A5-42DBA3B9C37E}" srcOrd="1" destOrd="0" parTransId="{57F48167-737F-4A5D-AB6C-565827934358}" sibTransId="{836279A0-8E2B-47CD-8002-9214F619A585}"/>
    <dgm:cxn modelId="{10B06EFC-D506-4C36-AA31-48E9245CAA38}" type="presOf" srcId="{0FBC84EB-C642-42BB-961D-507B49532BC7}" destId="{FD8EB69E-CB24-407B-8A0B-2CB1D0F0E7F7}" srcOrd="0" destOrd="0" presId="urn:microsoft.com/office/officeart/2016/7/layout/RepeatingBendingProcessNew"/>
    <dgm:cxn modelId="{D225221B-2972-4E53-BB64-7510CD69C8C7}" type="presParOf" srcId="{64E775EF-10A6-47DE-A0F3-1160586F6586}" destId="{FD8EB69E-CB24-407B-8A0B-2CB1D0F0E7F7}" srcOrd="0" destOrd="0" presId="urn:microsoft.com/office/officeart/2016/7/layout/RepeatingBendingProcessNew"/>
    <dgm:cxn modelId="{40E79F27-FB3D-4FF7-A662-AF738C4F5C62}" type="presParOf" srcId="{64E775EF-10A6-47DE-A0F3-1160586F6586}" destId="{ED2FB772-F6D7-4C9F-A3AB-7CB8B4DCD507}" srcOrd="1" destOrd="0" presId="urn:microsoft.com/office/officeart/2016/7/layout/RepeatingBendingProcessNew"/>
    <dgm:cxn modelId="{9592F588-E525-4F37-AB65-D4F460F9B848}" type="presParOf" srcId="{ED2FB772-F6D7-4C9F-A3AB-7CB8B4DCD507}" destId="{9ED6E17D-CC93-424B-B2B3-8247E350F8C0}" srcOrd="0" destOrd="0" presId="urn:microsoft.com/office/officeart/2016/7/layout/RepeatingBendingProcessNew"/>
    <dgm:cxn modelId="{DE51606B-6859-4E0E-91BD-D75F81AABE50}" type="presParOf" srcId="{64E775EF-10A6-47DE-A0F3-1160586F6586}" destId="{CB6A04CE-031F-4B25-8ED0-7C2FCB9058D1}" srcOrd="2" destOrd="0" presId="urn:microsoft.com/office/officeart/2016/7/layout/RepeatingBendingProcessNew"/>
    <dgm:cxn modelId="{48FFB538-A764-490C-858D-507E076E35DA}" type="presParOf" srcId="{64E775EF-10A6-47DE-A0F3-1160586F6586}" destId="{88AC93C7-0515-4634-8321-89B50E7AE36A}" srcOrd="3" destOrd="0" presId="urn:microsoft.com/office/officeart/2016/7/layout/RepeatingBendingProcessNew"/>
    <dgm:cxn modelId="{0097A1FE-F1EA-4373-B525-FD0FD739277A}" type="presParOf" srcId="{88AC93C7-0515-4634-8321-89B50E7AE36A}" destId="{98701D31-D493-4F9A-83F7-1C838660549B}" srcOrd="0" destOrd="0" presId="urn:microsoft.com/office/officeart/2016/7/layout/RepeatingBendingProcessNew"/>
    <dgm:cxn modelId="{B8B72E53-A8BF-4EED-9445-157C05469624}" type="presParOf" srcId="{64E775EF-10A6-47DE-A0F3-1160586F6586}" destId="{F75ECD80-6373-4704-92BF-1E918CD29235}" srcOrd="4" destOrd="0" presId="urn:microsoft.com/office/officeart/2016/7/layout/RepeatingBendingProcessNew"/>
    <dgm:cxn modelId="{61256D1D-BBCE-4E48-BBE9-3B9A5BD81086}" type="presParOf" srcId="{64E775EF-10A6-47DE-A0F3-1160586F6586}" destId="{C56FCF29-D6FE-40E7-A095-0F480F60545F}" srcOrd="5" destOrd="0" presId="urn:microsoft.com/office/officeart/2016/7/layout/RepeatingBendingProcessNew"/>
    <dgm:cxn modelId="{55D13AD2-A52E-4E3D-B349-15332B2E6CCB}" type="presParOf" srcId="{C56FCF29-D6FE-40E7-A095-0F480F60545F}" destId="{4E6F344A-5A60-43DA-BA9B-169493402AFF}" srcOrd="0" destOrd="0" presId="urn:microsoft.com/office/officeart/2016/7/layout/RepeatingBendingProcessNew"/>
    <dgm:cxn modelId="{7FAF5663-CC18-4645-8FC3-BA0A36E617F1}" type="presParOf" srcId="{64E775EF-10A6-47DE-A0F3-1160586F6586}" destId="{4536D4AB-C804-4427-972B-6F0B7723D191}" srcOrd="6" destOrd="0" presId="urn:microsoft.com/office/officeart/2016/7/layout/RepeatingBendingProcessNew"/>
    <dgm:cxn modelId="{95295F8D-DD5C-4CCC-AF13-E79C8B703A64}" type="presParOf" srcId="{64E775EF-10A6-47DE-A0F3-1160586F6586}" destId="{B2C50F92-5B8A-442E-9303-4C5A91930E74}" srcOrd="7" destOrd="0" presId="urn:microsoft.com/office/officeart/2016/7/layout/RepeatingBendingProcessNew"/>
    <dgm:cxn modelId="{EA3679BC-70D1-4DCB-A0A1-2056AC62EAF2}" type="presParOf" srcId="{B2C50F92-5B8A-442E-9303-4C5A91930E74}" destId="{2FFE4CB9-B09F-407A-8073-DD259235D87B}" srcOrd="0" destOrd="0" presId="urn:microsoft.com/office/officeart/2016/7/layout/RepeatingBendingProcessNew"/>
    <dgm:cxn modelId="{0B07C659-E041-4A79-913B-DA60CE06E5C6}" type="presParOf" srcId="{64E775EF-10A6-47DE-A0F3-1160586F6586}" destId="{F796BD6C-CB82-43E7-8D1B-548D433383A6}" srcOrd="8" destOrd="0" presId="urn:microsoft.com/office/officeart/2016/7/layout/RepeatingBendingProcessNew"/>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8E5DAEA4-E136-4875-A027-F16644E52F0D}" type="doc">
      <dgm:prSet loTypeId="urn:microsoft.com/office/officeart/2005/8/layout/hierarchy2" loCatId="hierarchy" qsTypeId="urn:microsoft.com/office/officeart/2005/8/quickstyle/simple5" qsCatId="simple" csTypeId="urn:microsoft.com/office/officeart/2005/8/colors/accent3_2" csCatId="accent3" phldr="1"/>
      <dgm:spPr/>
      <dgm:t>
        <a:bodyPr/>
        <a:lstStyle/>
        <a:p>
          <a:endParaRPr lang="en-US"/>
        </a:p>
      </dgm:t>
    </dgm:pt>
    <dgm:pt modelId="{09E76C18-B155-48F3-B0CB-91807791F6DC}">
      <dgm:prSet/>
      <dgm:spPr/>
      <dgm:t>
        <a:bodyPr/>
        <a:lstStyle/>
        <a:p>
          <a:r>
            <a:rPr lang="en-US" dirty="0"/>
            <a:t>The TA will work directly with CCC’S &amp; SAILORS:</a:t>
          </a:r>
        </a:p>
      </dgm:t>
    </dgm:pt>
    <dgm:pt modelId="{B05596A9-FF82-491D-8C70-70B9BD4FDECB}" type="parTrans" cxnId="{35626141-6E16-471F-9334-8F9AED30025E}">
      <dgm:prSet/>
      <dgm:spPr/>
      <dgm:t>
        <a:bodyPr/>
        <a:lstStyle/>
        <a:p>
          <a:endParaRPr lang="en-US"/>
        </a:p>
      </dgm:t>
    </dgm:pt>
    <dgm:pt modelId="{F97D4E82-5B6C-459E-9BEC-6F05441FC051}" type="sibTrans" cxnId="{35626141-6E16-471F-9334-8F9AED30025E}">
      <dgm:prSet/>
      <dgm:spPr/>
      <dgm:t>
        <a:bodyPr/>
        <a:lstStyle/>
        <a:p>
          <a:endParaRPr lang="en-US"/>
        </a:p>
      </dgm:t>
    </dgm:pt>
    <dgm:pt modelId="{419F9297-A11B-4C2E-BAED-3C0AB5CDA2D4}">
      <dgm:prSet/>
      <dgm:spPr/>
      <dgm:t>
        <a:bodyPr/>
        <a:lstStyle/>
        <a:p>
          <a:r>
            <a:rPr lang="en-US" dirty="0"/>
            <a:t>They will help prepare and expedite documents</a:t>
          </a:r>
        </a:p>
      </dgm:t>
    </dgm:pt>
    <dgm:pt modelId="{4DD4AB39-B8DC-4FB2-8CC6-588F3D2E079C}" type="parTrans" cxnId="{99C9EB48-FE9D-421C-B684-96C5CB215524}">
      <dgm:prSet/>
      <dgm:spPr/>
      <dgm:t>
        <a:bodyPr/>
        <a:lstStyle/>
        <a:p>
          <a:endParaRPr lang="en-US"/>
        </a:p>
      </dgm:t>
    </dgm:pt>
    <dgm:pt modelId="{76128C47-B061-4B66-8F13-C3B186FE54C7}" type="sibTrans" cxnId="{99C9EB48-FE9D-421C-B684-96C5CB215524}">
      <dgm:prSet/>
      <dgm:spPr/>
      <dgm:t>
        <a:bodyPr/>
        <a:lstStyle/>
        <a:p>
          <a:endParaRPr lang="en-US"/>
        </a:p>
      </dgm:t>
    </dgm:pt>
    <dgm:pt modelId="{79CF826F-4BED-4FC8-B38E-AEBE12B76D0C}">
      <dgm:prSet/>
      <dgm:spPr/>
      <dgm:t>
        <a:bodyPr/>
        <a:lstStyle/>
        <a:p>
          <a:r>
            <a:rPr lang="en-US" dirty="0"/>
            <a:t>The TA will be the POC regarding Navy Reserve programs, policies, and transition:</a:t>
          </a:r>
        </a:p>
      </dgm:t>
    </dgm:pt>
    <dgm:pt modelId="{87001ADC-26F5-4E84-92BD-F0770D5E1305}" type="parTrans" cxnId="{14B58128-C73E-4EB6-B1BF-E8BE5D554554}">
      <dgm:prSet/>
      <dgm:spPr/>
      <dgm:t>
        <a:bodyPr/>
        <a:lstStyle/>
        <a:p>
          <a:endParaRPr lang="en-US"/>
        </a:p>
      </dgm:t>
    </dgm:pt>
    <dgm:pt modelId="{D447E142-E9CC-405A-8B10-1ABC265A781F}" type="sibTrans" cxnId="{14B58128-C73E-4EB6-B1BF-E8BE5D554554}">
      <dgm:prSet/>
      <dgm:spPr/>
      <dgm:t>
        <a:bodyPr/>
        <a:lstStyle/>
        <a:p>
          <a:endParaRPr lang="en-US"/>
        </a:p>
      </dgm:t>
    </dgm:pt>
    <dgm:pt modelId="{CF5E3CB1-01BE-4DFD-B55C-E3CDF079BFFC}">
      <dgm:prSet/>
      <dgm:spPr/>
      <dgm:t>
        <a:bodyPr/>
        <a:lstStyle/>
        <a:p>
          <a:r>
            <a:rPr lang="en-US" dirty="0"/>
            <a:t>Bonus Eligibility</a:t>
          </a:r>
        </a:p>
      </dgm:t>
    </dgm:pt>
    <dgm:pt modelId="{FEDC1B3E-0739-493B-B17B-DF5A7B5BDF44}" type="parTrans" cxnId="{A70501BC-3E7E-4EF7-BBCD-B75747AFA550}">
      <dgm:prSet/>
      <dgm:spPr/>
      <dgm:t>
        <a:bodyPr/>
        <a:lstStyle/>
        <a:p>
          <a:endParaRPr lang="en-US" dirty="0"/>
        </a:p>
      </dgm:t>
    </dgm:pt>
    <dgm:pt modelId="{32F4DC43-491D-47FA-A763-60DF3A216D5E}" type="sibTrans" cxnId="{A70501BC-3E7E-4EF7-BBCD-B75747AFA550}">
      <dgm:prSet/>
      <dgm:spPr/>
      <dgm:t>
        <a:bodyPr/>
        <a:lstStyle/>
        <a:p>
          <a:endParaRPr lang="en-US"/>
        </a:p>
      </dgm:t>
    </dgm:pt>
    <dgm:pt modelId="{CBBD102F-6CEE-45B6-ACB1-30E4DD075AB7}">
      <dgm:prSet/>
      <dgm:spPr/>
      <dgm:t>
        <a:bodyPr/>
        <a:lstStyle/>
        <a:p>
          <a:r>
            <a:rPr lang="en-US" dirty="0"/>
            <a:t>24 Month Deployment Deferment</a:t>
          </a:r>
        </a:p>
      </dgm:t>
    </dgm:pt>
    <dgm:pt modelId="{08A68D4F-E292-45FD-9755-98E2FB690DC1}" type="parTrans" cxnId="{5293128E-07DD-4936-9C36-B11479C1BAA9}">
      <dgm:prSet/>
      <dgm:spPr/>
      <dgm:t>
        <a:bodyPr/>
        <a:lstStyle/>
        <a:p>
          <a:endParaRPr lang="en-US" dirty="0"/>
        </a:p>
      </dgm:t>
    </dgm:pt>
    <dgm:pt modelId="{9E396FCC-2577-4B6D-9C0C-3535A3255F43}" type="sibTrans" cxnId="{5293128E-07DD-4936-9C36-B11479C1BAA9}">
      <dgm:prSet/>
      <dgm:spPr/>
      <dgm:t>
        <a:bodyPr/>
        <a:lstStyle/>
        <a:p>
          <a:endParaRPr lang="en-US"/>
        </a:p>
      </dgm:t>
    </dgm:pt>
    <dgm:pt modelId="{0F9C5AB0-DC1D-46FF-9835-8169BF40E649}">
      <dgm:prSet/>
      <dgm:spPr/>
      <dgm:t>
        <a:bodyPr/>
        <a:lstStyle/>
        <a:p>
          <a:r>
            <a:rPr lang="en-US" dirty="0"/>
            <a:t>TAMP &amp; Tricare Reserve Select</a:t>
          </a:r>
        </a:p>
      </dgm:t>
    </dgm:pt>
    <dgm:pt modelId="{4A974AAD-828F-461E-945A-8BED6AAEF7EC}" type="parTrans" cxnId="{9A50E9A1-70B0-4718-B677-5E0AF94FDB48}">
      <dgm:prSet/>
      <dgm:spPr/>
      <dgm:t>
        <a:bodyPr/>
        <a:lstStyle/>
        <a:p>
          <a:endParaRPr lang="en-US" dirty="0"/>
        </a:p>
      </dgm:t>
    </dgm:pt>
    <dgm:pt modelId="{80834D47-B604-42C8-9941-43E23DE0F099}" type="sibTrans" cxnId="{9A50E9A1-70B0-4718-B677-5E0AF94FDB48}">
      <dgm:prSet/>
      <dgm:spPr/>
      <dgm:t>
        <a:bodyPr/>
        <a:lstStyle/>
        <a:p>
          <a:endParaRPr lang="en-US"/>
        </a:p>
      </dgm:t>
    </dgm:pt>
    <dgm:pt modelId="{E50924C8-C4B7-4864-A4D4-4FEAB49EBBF2}">
      <dgm:prSet/>
      <dgm:spPr/>
      <dgm:t>
        <a:bodyPr/>
        <a:lstStyle/>
        <a:p>
          <a:r>
            <a:rPr lang="en-US" dirty="0"/>
            <a:t>SGLI</a:t>
          </a:r>
        </a:p>
      </dgm:t>
    </dgm:pt>
    <dgm:pt modelId="{B6F66145-7280-4FAA-A129-2D7DDB60CA81}" type="parTrans" cxnId="{68768767-0A2F-471E-B8E6-9F9FCC0D6F5C}">
      <dgm:prSet/>
      <dgm:spPr/>
      <dgm:t>
        <a:bodyPr/>
        <a:lstStyle/>
        <a:p>
          <a:endParaRPr lang="en-US" dirty="0"/>
        </a:p>
      </dgm:t>
    </dgm:pt>
    <dgm:pt modelId="{1EE00642-1F53-4574-BA61-AF6E88FB5FE4}" type="sibTrans" cxnId="{68768767-0A2F-471E-B8E6-9F9FCC0D6F5C}">
      <dgm:prSet/>
      <dgm:spPr/>
      <dgm:t>
        <a:bodyPr/>
        <a:lstStyle/>
        <a:p>
          <a:endParaRPr lang="en-US"/>
        </a:p>
      </dgm:t>
    </dgm:pt>
    <dgm:pt modelId="{30D839F8-FF8C-4B9E-B599-25BF20025CF4}">
      <dgm:prSet/>
      <dgm:spPr/>
      <dgm:t>
        <a:bodyPr/>
        <a:lstStyle/>
        <a:p>
          <a:r>
            <a:rPr lang="en-US" dirty="0"/>
            <a:t>Reserve Retirement and more</a:t>
          </a:r>
        </a:p>
      </dgm:t>
    </dgm:pt>
    <dgm:pt modelId="{34307C28-F06A-4A57-B7F1-44B94012D81B}" type="parTrans" cxnId="{A7F8349C-65AC-412E-AD39-7CF0CA50E52B}">
      <dgm:prSet/>
      <dgm:spPr/>
      <dgm:t>
        <a:bodyPr/>
        <a:lstStyle/>
        <a:p>
          <a:endParaRPr lang="en-US" dirty="0"/>
        </a:p>
      </dgm:t>
    </dgm:pt>
    <dgm:pt modelId="{F2B9384B-E87A-4AC0-A762-29BCC69E9E31}" type="sibTrans" cxnId="{A7F8349C-65AC-412E-AD39-7CF0CA50E52B}">
      <dgm:prSet/>
      <dgm:spPr/>
      <dgm:t>
        <a:bodyPr/>
        <a:lstStyle/>
        <a:p>
          <a:endParaRPr lang="en-US"/>
        </a:p>
      </dgm:t>
    </dgm:pt>
    <dgm:pt modelId="{39E6402E-72A5-4FAC-9AA3-60F515FC3BC8}" type="pres">
      <dgm:prSet presAssocID="{8E5DAEA4-E136-4875-A027-F16644E52F0D}" presName="diagram" presStyleCnt="0">
        <dgm:presLayoutVars>
          <dgm:chPref val="1"/>
          <dgm:dir/>
          <dgm:animOne val="branch"/>
          <dgm:animLvl val="lvl"/>
          <dgm:resizeHandles val="exact"/>
        </dgm:presLayoutVars>
      </dgm:prSet>
      <dgm:spPr/>
    </dgm:pt>
    <dgm:pt modelId="{FF198AD2-6DA0-4CD0-A15D-4DA623570B09}" type="pres">
      <dgm:prSet presAssocID="{09E76C18-B155-48F3-B0CB-91807791F6DC}" presName="root1" presStyleCnt="0"/>
      <dgm:spPr/>
    </dgm:pt>
    <dgm:pt modelId="{1ED37760-A6E1-4D5E-8C0E-E4C2AAE65DFE}" type="pres">
      <dgm:prSet presAssocID="{09E76C18-B155-48F3-B0CB-91807791F6DC}" presName="LevelOneTextNode" presStyleLbl="node0" presStyleIdx="0" presStyleCnt="3">
        <dgm:presLayoutVars>
          <dgm:chPref val="3"/>
        </dgm:presLayoutVars>
      </dgm:prSet>
      <dgm:spPr/>
    </dgm:pt>
    <dgm:pt modelId="{486B6FC2-E3D8-4C02-8892-E4495DB90576}" type="pres">
      <dgm:prSet presAssocID="{09E76C18-B155-48F3-B0CB-91807791F6DC}" presName="level2hierChild" presStyleCnt="0"/>
      <dgm:spPr/>
    </dgm:pt>
    <dgm:pt modelId="{E8DCACED-F4FE-4736-ABD0-72DBF9CD88DB}" type="pres">
      <dgm:prSet presAssocID="{419F9297-A11B-4C2E-BAED-3C0AB5CDA2D4}" presName="root1" presStyleCnt="0"/>
      <dgm:spPr/>
    </dgm:pt>
    <dgm:pt modelId="{3386A7BC-58E8-4368-BDE4-19F301AB801F}" type="pres">
      <dgm:prSet presAssocID="{419F9297-A11B-4C2E-BAED-3C0AB5CDA2D4}" presName="LevelOneTextNode" presStyleLbl="node0" presStyleIdx="1" presStyleCnt="3">
        <dgm:presLayoutVars>
          <dgm:chPref val="3"/>
        </dgm:presLayoutVars>
      </dgm:prSet>
      <dgm:spPr/>
    </dgm:pt>
    <dgm:pt modelId="{A2DC6AF0-9011-4251-94B9-F72584D77A6A}" type="pres">
      <dgm:prSet presAssocID="{419F9297-A11B-4C2E-BAED-3C0AB5CDA2D4}" presName="level2hierChild" presStyleCnt="0"/>
      <dgm:spPr/>
    </dgm:pt>
    <dgm:pt modelId="{EFDF8AA6-CF79-43D3-B8F4-C3BF7642602D}" type="pres">
      <dgm:prSet presAssocID="{79CF826F-4BED-4FC8-B38E-AEBE12B76D0C}" presName="root1" presStyleCnt="0"/>
      <dgm:spPr/>
    </dgm:pt>
    <dgm:pt modelId="{03B062C2-45BF-4CA7-9E35-6BE60DCD41F8}" type="pres">
      <dgm:prSet presAssocID="{79CF826F-4BED-4FC8-B38E-AEBE12B76D0C}" presName="LevelOneTextNode" presStyleLbl="node0" presStyleIdx="2" presStyleCnt="3">
        <dgm:presLayoutVars>
          <dgm:chPref val="3"/>
        </dgm:presLayoutVars>
      </dgm:prSet>
      <dgm:spPr/>
    </dgm:pt>
    <dgm:pt modelId="{D06A4CFE-E4B3-4C7D-8498-63FAA9C1838B}" type="pres">
      <dgm:prSet presAssocID="{79CF826F-4BED-4FC8-B38E-AEBE12B76D0C}" presName="level2hierChild" presStyleCnt="0"/>
      <dgm:spPr/>
    </dgm:pt>
    <dgm:pt modelId="{FC7435C6-83D0-48AA-80BA-10A4BBFA8BC2}" type="pres">
      <dgm:prSet presAssocID="{FEDC1B3E-0739-493B-B17B-DF5A7B5BDF44}" presName="conn2-1" presStyleLbl="parChTrans1D2" presStyleIdx="0" presStyleCnt="5"/>
      <dgm:spPr/>
    </dgm:pt>
    <dgm:pt modelId="{95915BE9-206C-41AD-A705-12014F7E455F}" type="pres">
      <dgm:prSet presAssocID="{FEDC1B3E-0739-493B-B17B-DF5A7B5BDF44}" presName="connTx" presStyleLbl="parChTrans1D2" presStyleIdx="0" presStyleCnt="5"/>
      <dgm:spPr/>
    </dgm:pt>
    <dgm:pt modelId="{D6FDAD1A-9AFF-4B3E-9D66-BB5C6248644D}" type="pres">
      <dgm:prSet presAssocID="{CF5E3CB1-01BE-4DFD-B55C-E3CDF079BFFC}" presName="root2" presStyleCnt="0"/>
      <dgm:spPr/>
    </dgm:pt>
    <dgm:pt modelId="{439D326E-2835-442F-BF26-5A79E28E5699}" type="pres">
      <dgm:prSet presAssocID="{CF5E3CB1-01BE-4DFD-B55C-E3CDF079BFFC}" presName="LevelTwoTextNode" presStyleLbl="node2" presStyleIdx="0" presStyleCnt="5">
        <dgm:presLayoutVars>
          <dgm:chPref val="3"/>
        </dgm:presLayoutVars>
      </dgm:prSet>
      <dgm:spPr/>
    </dgm:pt>
    <dgm:pt modelId="{4F0D5700-582C-4A1B-84A0-E1AF393B16FD}" type="pres">
      <dgm:prSet presAssocID="{CF5E3CB1-01BE-4DFD-B55C-E3CDF079BFFC}" presName="level3hierChild" presStyleCnt="0"/>
      <dgm:spPr/>
    </dgm:pt>
    <dgm:pt modelId="{0F90049A-48F0-45C3-99CF-184C76B3D792}" type="pres">
      <dgm:prSet presAssocID="{08A68D4F-E292-45FD-9755-98E2FB690DC1}" presName="conn2-1" presStyleLbl="parChTrans1D2" presStyleIdx="1" presStyleCnt="5"/>
      <dgm:spPr/>
    </dgm:pt>
    <dgm:pt modelId="{EB170AB1-E37C-46A7-87D4-1B20F814FE05}" type="pres">
      <dgm:prSet presAssocID="{08A68D4F-E292-45FD-9755-98E2FB690DC1}" presName="connTx" presStyleLbl="parChTrans1D2" presStyleIdx="1" presStyleCnt="5"/>
      <dgm:spPr/>
    </dgm:pt>
    <dgm:pt modelId="{AE87DCDE-1EEB-4480-99C3-5605ADB638B3}" type="pres">
      <dgm:prSet presAssocID="{CBBD102F-6CEE-45B6-ACB1-30E4DD075AB7}" presName="root2" presStyleCnt="0"/>
      <dgm:spPr/>
    </dgm:pt>
    <dgm:pt modelId="{6F8A57CE-DEC9-409E-96E0-7619DFF4A7FD}" type="pres">
      <dgm:prSet presAssocID="{CBBD102F-6CEE-45B6-ACB1-30E4DD075AB7}" presName="LevelTwoTextNode" presStyleLbl="node2" presStyleIdx="1" presStyleCnt="5">
        <dgm:presLayoutVars>
          <dgm:chPref val="3"/>
        </dgm:presLayoutVars>
      </dgm:prSet>
      <dgm:spPr/>
    </dgm:pt>
    <dgm:pt modelId="{238296DB-4712-4385-A692-E4397AB07F98}" type="pres">
      <dgm:prSet presAssocID="{CBBD102F-6CEE-45B6-ACB1-30E4DD075AB7}" presName="level3hierChild" presStyleCnt="0"/>
      <dgm:spPr/>
    </dgm:pt>
    <dgm:pt modelId="{4810F479-C982-4096-8DD4-94068046CA3F}" type="pres">
      <dgm:prSet presAssocID="{4A974AAD-828F-461E-945A-8BED6AAEF7EC}" presName="conn2-1" presStyleLbl="parChTrans1D2" presStyleIdx="2" presStyleCnt="5"/>
      <dgm:spPr/>
    </dgm:pt>
    <dgm:pt modelId="{E36E7243-A25F-4C85-B82D-861CAAEC02E5}" type="pres">
      <dgm:prSet presAssocID="{4A974AAD-828F-461E-945A-8BED6AAEF7EC}" presName="connTx" presStyleLbl="parChTrans1D2" presStyleIdx="2" presStyleCnt="5"/>
      <dgm:spPr/>
    </dgm:pt>
    <dgm:pt modelId="{1C9EAFB4-4D39-45B4-B6ED-25F9B4D515CA}" type="pres">
      <dgm:prSet presAssocID="{0F9C5AB0-DC1D-46FF-9835-8169BF40E649}" presName="root2" presStyleCnt="0"/>
      <dgm:spPr/>
    </dgm:pt>
    <dgm:pt modelId="{BFC5C7FC-F2E7-4D99-9B2F-C0B9E2831157}" type="pres">
      <dgm:prSet presAssocID="{0F9C5AB0-DC1D-46FF-9835-8169BF40E649}" presName="LevelTwoTextNode" presStyleLbl="node2" presStyleIdx="2" presStyleCnt="5">
        <dgm:presLayoutVars>
          <dgm:chPref val="3"/>
        </dgm:presLayoutVars>
      </dgm:prSet>
      <dgm:spPr/>
    </dgm:pt>
    <dgm:pt modelId="{9B3229B1-2115-4C28-B7B1-4E04B2078293}" type="pres">
      <dgm:prSet presAssocID="{0F9C5AB0-DC1D-46FF-9835-8169BF40E649}" presName="level3hierChild" presStyleCnt="0"/>
      <dgm:spPr/>
    </dgm:pt>
    <dgm:pt modelId="{C682F0E2-946A-4716-9390-C8E4F84BE1B4}" type="pres">
      <dgm:prSet presAssocID="{B6F66145-7280-4FAA-A129-2D7DDB60CA81}" presName="conn2-1" presStyleLbl="parChTrans1D2" presStyleIdx="3" presStyleCnt="5"/>
      <dgm:spPr/>
    </dgm:pt>
    <dgm:pt modelId="{111EE3D7-6AB6-4895-9870-6AF36F9214A1}" type="pres">
      <dgm:prSet presAssocID="{B6F66145-7280-4FAA-A129-2D7DDB60CA81}" presName="connTx" presStyleLbl="parChTrans1D2" presStyleIdx="3" presStyleCnt="5"/>
      <dgm:spPr/>
    </dgm:pt>
    <dgm:pt modelId="{E4F56D75-8D9D-4992-949F-6777CC9FF75D}" type="pres">
      <dgm:prSet presAssocID="{E50924C8-C4B7-4864-A4D4-4FEAB49EBBF2}" presName="root2" presStyleCnt="0"/>
      <dgm:spPr/>
    </dgm:pt>
    <dgm:pt modelId="{08557D63-98C9-4A07-A0EE-F8C6C6022FD7}" type="pres">
      <dgm:prSet presAssocID="{E50924C8-C4B7-4864-A4D4-4FEAB49EBBF2}" presName="LevelTwoTextNode" presStyleLbl="node2" presStyleIdx="3" presStyleCnt="5">
        <dgm:presLayoutVars>
          <dgm:chPref val="3"/>
        </dgm:presLayoutVars>
      </dgm:prSet>
      <dgm:spPr/>
    </dgm:pt>
    <dgm:pt modelId="{521B07EF-6BE7-483F-8E6B-A3C8768C22CD}" type="pres">
      <dgm:prSet presAssocID="{E50924C8-C4B7-4864-A4D4-4FEAB49EBBF2}" presName="level3hierChild" presStyleCnt="0"/>
      <dgm:spPr/>
    </dgm:pt>
    <dgm:pt modelId="{34B689AA-B9C5-47D8-9A1C-4065374C9786}" type="pres">
      <dgm:prSet presAssocID="{34307C28-F06A-4A57-B7F1-44B94012D81B}" presName="conn2-1" presStyleLbl="parChTrans1D2" presStyleIdx="4" presStyleCnt="5"/>
      <dgm:spPr/>
    </dgm:pt>
    <dgm:pt modelId="{B841ED58-CB7E-4A83-B5B1-AF67BDC59972}" type="pres">
      <dgm:prSet presAssocID="{34307C28-F06A-4A57-B7F1-44B94012D81B}" presName="connTx" presStyleLbl="parChTrans1D2" presStyleIdx="4" presStyleCnt="5"/>
      <dgm:spPr/>
    </dgm:pt>
    <dgm:pt modelId="{5622F00F-67A8-48C9-BDF0-377D86438BF9}" type="pres">
      <dgm:prSet presAssocID="{30D839F8-FF8C-4B9E-B599-25BF20025CF4}" presName="root2" presStyleCnt="0"/>
      <dgm:spPr/>
    </dgm:pt>
    <dgm:pt modelId="{86D1CBE8-306C-46A6-9479-C89082165915}" type="pres">
      <dgm:prSet presAssocID="{30D839F8-FF8C-4B9E-B599-25BF20025CF4}" presName="LevelTwoTextNode" presStyleLbl="node2" presStyleIdx="4" presStyleCnt="5">
        <dgm:presLayoutVars>
          <dgm:chPref val="3"/>
        </dgm:presLayoutVars>
      </dgm:prSet>
      <dgm:spPr/>
    </dgm:pt>
    <dgm:pt modelId="{641A8F24-9888-471C-953D-507149B41D73}" type="pres">
      <dgm:prSet presAssocID="{30D839F8-FF8C-4B9E-B599-25BF20025CF4}" presName="level3hierChild" presStyleCnt="0"/>
      <dgm:spPr/>
    </dgm:pt>
  </dgm:ptLst>
  <dgm:cxnLst>
    <dgm:cxn modelId="{2A6FDD09-A4FC-4281-8948-279388A48BFC}" type="presOf" srcId="{4A974AAD-828F-461E-945A-8BED6AAEF7EC}" destId="{4810F479-C982-4096-8DD4-94068046CA3F}" srcOrd="0" destOrd="0" presId="urn:microsoft.com/office/officeart/2005/8/layout/hierarchy2"/>
    <dgm:cxn modelId="{A0F4E814-9321-4014-BA27-FC9DCE37D8CF}" type="presOf" srcId="{34307C28-F06A-4A57-B7F1-44B94012D81B}" destId="{34B689AA-B9C5-47D8-9A1C-4065374C9786}" srcOrd="0" destOrd="0" presId="urn:microsoft.com/office/officeart/2005/8/layout/hierarchy2"/>
    <dgm:cxn modelId="{23663B17-5276-4C3F-83C2-3162509E085A}" type="presOf" srcId="{30D839F8-FF8C-4B9E-B599-25BF20025CF4}" destId="{86D1CBE8-306C-46A6-9479-C89082165915}" srcOrd="0" destOrd="0" presId="urn:microsoft.com/office/officeart/2005/8/layout/hierarchy2"/>
    <dgm:cxn modelId="{25075226-001E-4A29-8204-F84B68AC08B2}" type="presOf" srcId="{34307C28-F06A-4A57-B7F1-44B94012D81B}" destId="{B841ED58-CB7E-4A83-B5B1-AF67BDC59972}" srcOrd="1" destOrd="0" presId="urn:microsoft.com/office/officeart/2005/8/layout/hierarchy2"/>
    <dgm:cxn modelId="{56CF0927-358E-40A9-8BE1-332502C0DE74}" type="presOf" srcId="{09E76C18-B155-48F3-B0CB-91807791F6DC}" destId="{1ED37760-A6E1-4D5E-8C0E-E4C2AAE65DFE}" srcOrd="0" destOrd="0" presId="urn:microsoft.com/office/officeart/2005/8/layout/hierarchy2"/>
    <dgm:cxn modelId="{14B58128-C73E-4EB6-B1BF-E8BE5D554554}" srcId="{8E5DAEA4-E136-4875-A027-F16644E52F0D}" destId="{79CF826F-4BED-4FC8-B38E-AEBE12B76D0C}" srcOrd="2" destOrd="0" parTransId="{87001ADC-26F5-4E84-92BD-F0770D5E1305}" sibTransId="{D447E142-E9CC-405A-8B10-1ABC265A781F}"/>
    <dgm:cxn modelId="{41C31436-1571-44B1-992C-DF329A107090}" type="presOf" srcId="{B6F66145-7280-4FAA-A129-2D7DDB60CA81}" destId="{C682F0E2-946A-4716-9390-C8E4F84BE1B4}" srcOrd="0" destOrd="0" presId="urn:microsoft.com/office/officeart/2005/8/layout/hierarchy2"/>
    <dgm:cxn modelId="{35626141-6E16-471F-9334-8F9AED30025E}" srcId="{8E5DAEA4-E136-4875-A027-F16644E52F0D}" destId="{09E76C18-B155-48F3-B0CB-91807791F6DC}" srcOrd="0" destOrd="0" parTransId="{B05596A9-FF82-491D-8C70-70B9BD4FDECB}" sibTransId="{F97D4E82-5B6C-459E-9BEC-6F05441FC051}"/>
    <dgm:cxn modelId="{68768767-0A2F-471E-B8E6-9F9FCC0D6F5C}" srcId="{79CF826F-4BED-4FC8-B38E-AEBE12B76D0C}" destId="{E50924C8-C4B7-4864-A4D4-4FEAB49EBBF2}" srcOrd="3" destOrd="0" parTransId="{B6F66145-7280-4FAA-A129-2D7DDB60CA81}" sibTransId="{1EE00642-1F53-4574-BA61-AF6E88FB5FE4}"/>
    <dgm:cxn modelId="{99C9EB48-FE9D-421C-B684-96C5CB215524}" srcId="{8E5DAEA4-E136-4875-A027-F16644E52F0D}" destId="{419F9297-A11B-4C2E-BAED-3C0AB5CDA2D4}" srcOrd="1" destOrd="0" parTransId="{4DD4AB39-B8DC-4FB2-8CC6-588F3D2E079C}" sibTransId="{76128C47-B061-4B66-8F13-C3B186FE54C7}"/>
    <dgm:cxn modelId="{0594A54C-D812-4B88-843B-0F83F4DDBDAF}" type="presOf" srcId="{79CF826F-4BED-4FC8-B38E-AEBE12B76D0C}" destId="{03B062C2-45BF-4CA7-9E35-6BE60DCD41F8}" srcOrd="0" destOrd="0" presId="urn:microsoft.com/office/officeart/2005/8/layout/hierarchy2"/>
    <dgm:cxn modelId="{CAE88971-F723-4F24-8A37-F69099369B65}" type="presOf" srcId="{FEDC1B3E-0739-493B-B17B-DF5A7B5BDF44}" destId="{95915BE9-206C-41AD-A705-12014F7E455F}" srcOrd="1" destOrd="0" presId="urn:microsoft.com/office/officeart/2005/8/layout/hierarchy2"/>
    <dgm:cxn modelId="{4BAE7953-99D2-496A-913E-D584053E8C35}" type="presOf" srcId="{0F9C5AB0-DC1D-46FF-9835-8169BF40E649}" destId="{BFC5C7FC-F2E7-4D99-9B2F-C0B9E2831157}" srcOrd="0" destOrd="0" presId="urn:microsoft.com/office/officeart/2005/8/layout/hierarchy2"/>
    <dgm:cxn modelId="{C2EC347F-BD35-40AF-8295-1E072C14F624}" type="presOf" srcId="{B6F66145-7280-4FAA-A129-2D7DDB60CA81}" destId="{111EE3D7-6AB6-4895-9870-6AF36F9214A1}" srcOrd="1" destOrd="0" presId="urn:microsoft.com/office/officeart/2005/8/layout/hierarchy2"/>
    <dgm:cxn modelId="{FD42108A-2F2D-4EE5-9EAF-7A5B2E0DBE70}" type="presOf" srcId="{08A68D4F-E292-45FD-9755-98E2FB690DC1}" destId="{EB170AB1-E37C-46A7-87D4-1B20F814FE05}" srcOrd="1" destOrd="0" presId="urn:microsoft.com/office/officeart/2005/8/layout/hierarchy2"/>
    <dgm:cxn modelId="{5293128E-07DD-4936-9C36-B11479C1BAA9}" srcId="{79CF826F-4BED-4FC8-B38E-AEBE12B76D0C}" destId="{CBBD102F-6CEE-45B6-ACB1-30E4DD075AB7}" srcOrd="1" destOrd="0" parTransId="{08A68D4F-E292-45FD-9755-98E2FB690DC1}" sibTransId="{9E396FCC-2577-4B6D-9C0C-3535A3255F43}"/>
    <dgm:cxn modelId="{62FB3E95-CA76-4999-AE15-BF55D097554D}" type="presOf" srcId="{4A974AAD-828F-461E-945A-8BED6AAEF7EC}" destId="{E36E7243-A25F-4C85-B82D-861CAAEC02E5}" srcOrd="1" destOrd="0" presId="urn:microsoft.com/office/officeart/2005/8/layout/hierarchy2"/>
    <dgm:cxn modelId="{716D9A9A-844F-4BC9-BDD6-31714F872BB4}" type="presOf" srcId="{FEDC1B3E-0739-493B-B17B-DF5A7B5BDF44}" destId="{FC7435C6-83D0-48AA-80BA-10A4BBFA8BC2}" srcOrd="0" destOrd="0" presId="urn:microsoft.com/office/officeart/2005/8/layout/hierarchy2"/>
    <dgm:cxn modelId="{A7F8349C-65AC-412E-AD39-7CF0CA50E52B}" srcId="{79CF826F-4BED-4FC8-B38E-AEBE12B76D0C}" destId="{30D839F8-FF8C-4B9E-B599-25BF20025CF4}" srcOrd="4" destOrd="0" parTransId="{34307C28-F06A-4A57-B7F1-44B94012D81B}" sibTransId="{F2B9384B-E87A-4AC0-A762-29BCC69E9E31}"/>
    <dgm:cxn modelId="{E65BC39E-07D6-4012-BF96-C172BB80496E}" type="presOf" srcId="{8E5DAEA4-E136-4875-A027-F16644E52F0D}" destId="{39E6402E-72A5-4FAC-9AA3-60F515FC3BC8}" srcOrd="0" destOrd="0" presId="urn:microsoft.com/office/officeart/2005/8/layout/hierarchy2"/>
    <dgm:cxn modelId="{9A50E9A1-70B0-4718-B677-5E0AF94FDB48}" srcId="{79CF826F-4BED-4FC8-B38E-AEBE12B76D0C}" destId="{0F9C5AB0-DC1D-46FF-9835-8169BF40E649}" srcOrd="2" destOrd="0" parTransId="{4A974AAD-828F-461E-945A-8BED6AAEF7EC}" sibTransId="{80834D47-B604-42C8-9941-43E23DE0F099}"/>
    <dgm:cxn modelId="{B2E0E7A6-4ED2-43F4-AA3B-8E56C6513B78}" type="presOf" srcId="{CBBD102F-6CEE-45B6-ACB1-30E4DD075AB7}" destId="{6F8A57CE-DEC9-409E-96E0-7619DFF4A7FD}" srcOrd="0" destOrd="0" presId="urn:microsoft.com/office/officeart/2005/8/layout/hierarchy2"/>
    <dgm:cxn modelId="{ED6DC1A9-304A-431E-A0F3-0C62278415DE}" type="presOf" srcId="{CF5E3CB1-01BE-4DFD-B55C-E3CDF079BFFC}" destId="{439D326E-2835-442F-BF26-5A79E28E5699}" srcOrd="0" destOrd="0" presId="urn:microsoft.com/office/officeart/2005/8/layout/hierarchy2"/>
    <dgm:cxn modelId="{D904EEB4-2536-4297-83CD-CCDB60D0A775}" type="presOf" srcId="{419F9297-A11B-4C2E-BAED-3C0AB5CDA2D4}" destId="{3386A7BC-58E8-4368-BDE4-19F301AB801F}" srcOrd="0" destOrd="0" presId="urn:microsoft.com/office/officeart/2005/8/layout/hierarchy2"/>
    <dgm:cxn modelId="{A70501BC-3E7E-4EF7-BBCD-B75747AFA550}" srcId="{79CF826F-4BED-4FC8-B38E-AEBE12B76D0C}" destId="{CF5E3CB1-01BE-4DFD-B55C-E3CDF079BFFC}" srcOrd="0" destOrd="0" parTransId="{FEDC1B3E-0739-493B-B17B-DF5A7B5BDF44}" sibTransId="{32F4DC43-491D-47FA-A763-60DF3A216D5E}"/>
    <dgm:cxn modelId="{D97FD0C4-4952-4F14-A82E-7A4A19F5B4E3}" type="presOf" srcId="{08A68D4F-E292-45FD-9755-98E2FB690DC1}" destId="{0F90049A-48F0-45C3-99CF-184C76B3D792}" srcOrd="0" destOrd="0" presId="urn:microsoft.com/office/officeart/2005/8/layout/hierarchy2"/>
    <dgm:cxn modelId="{DB6DDFE6-DC25-4B31-996B-A698C689A975}" type="presOf" srcId="{E50924C8-C4B7-4864-A4D4-4FEAB49EBBF2}" destId="{08557D63-98C9-4A07-A0EE-F8C6C6022FD7}" srcOrd="0" destOrd="0" presId="urn:microsoft.com/office/officeart/2005/8/layout/hierarchy2"/>
    <dgm:cxn modelId="{3DBE6649-47DC-4FEA-92ED-95C3331D8CFF}" type="presParOf" srcId="{39E6402E-72A5-4FAC-9AA3-60F515FC3BC8}" destId="{FF198AD2-6DA0-4CD0-A15D-4DA623570B09}" srcOrd="0" destOrd="0" presId="urn:microsoft.com/office/officeart/2005/8/layout/hierarchy2"/>
    <dgm:cxn modelId="{4630D97D-7807-4873-A60F-35AC82D0966A}" type="presParOf" srcId="{FF198AD2-6DA0-4CD0-A15D-4DA623570B09}" destId="{1ED37760-A6E1-4D5E-8C0E-E4C2AAE65DFE}" srcOrd="0" destOrd="0" presId="urn:microsoft.com/office/officeart/2005/8/layout/hierarchy2"/>
    <dgm:cxn modelId="{ED0CED14-BA6E-40FF-BAD0-E8BBEEA4B70A}" type="presParOf" srcId="{FF198AD2-6DA0-4CD0-A15D-4DA623570B09}" destId="{486B6FC2-E3D8-4C02-8892-E4495DB90576}" srcOrd="1" destOrd="0" presId="urn:microsoft.com/office/officeart/2005/8/layout/hierarchy2"/>
    <dgm:cxn modelId="{91AFC7F6-9F3C-4D28-8E3C-F543F72C00D8}" type="presParOf" srcId="{39E6402E-72A5-4FAC-9AA3-60F515FC3BC8}" destId="{E8DCACED-F4FE-4736-ABD0-72DBF9CD88DB}" srcOrd="1" destOrd="0" presId="urn:microsoft.com/office/officeart/2005/8/layout/hierarchy2"/>
    <dgm:cxn modelId="{3EE0C9D6-5691-4630-853C-AB1C65D43F32}" type="presParOf" srcId="{E8DCACED-F4FE-4736-ABD0-72DBF9CD88DB}" destId="{3386A7BC-58E8-4368-BDE4-19F301AB801F}" srcOrd="0" destOrd="0" presId="urn:microsoft.com/office/officeart/2005/8/layout/hierarchy2"/>
    <dgm:cxn modelId="{FC409C3B-0E0C-4A9C-9829-76499C3BEE65}" type="presParOf" srcId="{E8DCACED-F4FE-4736-ABD0-72DBF9CD88DB}" destId="{A2DC6AF0-9011-4251-94B9-F72584D77A6A}" srcOrd="1" destOrd="0" presId="urn:microsoft.com/office/officeart/2005/8/layout/hierarchy2"/>
    <dgm:cxn modelId="{71DA1683-9BA0-440E-B425-7BA3B0AC7B34}" type="presParOf" srcId="{39E6402E-72A5-4FAC-9AA3-60F515FC3BC8}" destId="{EFDF8AA6-CF79-43D3-B8F4-C3BF7642602D}" srcOrd="2" destOrd="0" presId="urn:microsoft.com/office/officeart/2005/8/layout/hierarchy2"/>
    <dgm:cxn modelId="{BCDED1BB-A91F-46CC-ACDA-E250982D5ADF}" type="presParOf" srcId="{EFDF8AA6-CF79-43D3-B8F4-C3BF7642602D}" destId="{03B062C2-45BF-4CA7-9E35-6BE60DCD41F8}" srcOrd="0" destOrd="0" presId="urn:microsoft.com/office/officeart/2005/8/layout/hierarchy2"/>
    <dgm:cxn modelId="{8B143087-9876-4965-97B2-FB98AD4EA7C6}" type="presParOf" srcId="{EFDF8AA6-CF79-43D3-B8F4-C3BF7642602D}" destId="{D06A4CFE-E4B3-4C7D-8498-63FAA9C1838B}" srcOrd="1" destOrd="0" presId="urn:microsoft.com/office/officeart/2005/8/layout/hierarchy2"/>
    <dgm:cxn modelId="{E8745314-307F-4337-A275-D7CD654AF7A9}" type="presParOf" srcId="{D06A4CFE-E4B3-4C7D-8498-63FAA9C1838B}" destId="{FC7435C6-83D0-48AA-80BA-10A4BBFA8BC2}" srcOrd="0" destOrd="0" presId="urn:microsoft.com/office/officeart/2005/8/layout/hierarchy2"/>
    <dgm:cxn modelId="{D0ECC502-E9B4-448F-AEDB-F91446AF64DB}" type="presParOf" srcId="{FC7435C6-83D0-48AA-80BA-10A4BBFA8BC2}" destId="{95915BE9-206C-41AD-A705-12014F7E455F}" srcOrd="0" destOrd="0" presId="urn:microsoft.com/office/officeart/2005/8/layout/hierarchy2"/>
    <dgm:cxn modelId="{ABEB964E-7641-4F72-B9A4-75C2B7CC577A}" type="presParOf" srcId="{D06A4CFE-E4B3-4C7D-8498-63FAA9C1838B}" destId="{D6FDAD1A-9AFF-4B3E-9D66-BB5C6248644D}" srcOrd="1" destOrd="0" presId="urn:microsoft.com/office/officeart/2005/8/layout/hierarchy2"/>
    <dgm:cxn modelId="{D3DF805B-3AE1-4B39-A548-6C82ADA13274}" type="presParOf" srcId="{D6FDAD1A-9AFF-4B3E-9D66-BB5C6248644D}" destId="{439D326E-2835-442F-BF26-5A79E28E5699}" srcOrd="0" destOrd="0" presId="urn:microsoft.com/office/officeart/2005/8/layout/hierarchy2"/>
    <dgm:cxn modelId="{7FCBB8D8-D2AC-489A-BECB-68480427E1C4}" type="presParOf" srcId="{D6FDAD1A-9AFF-4B3E-9D66-BB5C6248644D}" destId="{4F0D5700-582C-4A1B-84A0-E1AF393B16FD}" srcOrd="1" destOrd="0" presId="urn:microsoft.com/office/officeart/2005/8/layout/hierarchy2"/>
    <dgm:cxn modelId="{95357597-96D9-47DC-A4C3-60271E957449}" type="presParOf" srcId="{D06A4CFE-E4B3-4C7D-8498-63FAA9C1838B}" destId="{0F90049A-48F0-45C3-99CF-184C76B3D792}" srcOrd="2" destOrd="0" presId="urn:microsoft.com/office/officeart/2005/8/layout/hierarchy2"/>
    <dgm:cxn modelId="{0C228FF6-630D-4D3F-A514-E75F959BFD92}" type="presParOf" srcId="{0F90049A-48F0-45C3-99CF-184C76B3D792}" destId="{EB170AB1-E37C-46A7-87D4-1B20F814FE05}" srcOrd="0" destOrd="0" presId="urn:microsoft.com/office/officeart/2005/8/layout/hierarchy2"/>
    <dgm:cxn modelId="{64B5B0A9-A860-4D14-9830-96930488DDD3}" type="presParOf" srcId="{D06A4CFE-E4B3-4C7D-8498-63FAA9C1838B}" destId="{AE87DCDE-1EEB-4480-99C3-5605ADB638B3}" srcOrd="3" destOrd="0" presId="urn:microsoft.com/office/officeart/2005/8/layout/hierarchy2"/>
    <dgm:cxn modelId="{67377150-7F7E-4C85-B5CF-74DC057FB807}" type="presParOf" srcId="{AE87DCDE-1EEB-4480-99C3-5605ADB638B3}" destId="{6F8A57CE-DEC9-409E-96E0-7619DFF4A7FD}" srcOrd="0" destOrd="0" presId="urn:microsoft.com/office/officeart/2005/8/layout/hierarchy2"/>
    <dgm:cxn modelId="{314CDB2E-4FA1-43E3-BB43-51E44C5597E6}" type="presParOf" srcId="{AE87DCDE-1EEB-4480-99C3-5605ADB638B3}" destId="{238296DB-4712-4385-A692-E4397AB07F98}" srcOrd="1" destOrd="0" presId="urn:microsoft.com/office/officeart/2005/8/layout/hierarchy2"/>
    <dgm:cxn modelId="{EDF83AB4-A890-4317-B7E4-FC13C11539A0}" type="presParOf" srcId="{D06A4CFE-E4B3-4C7D-8498-63FAA9C1838B}" destId="{4810F479-C982-4096-8DD4-94068046CA3F}" srcOrd="4" destOrd="0" presId="urn:microsoft.com/office/officeart/2005/8/layout/hierarchy2"/>
    <dgm:cxn modelId="{A6357761-B7D1-42DC-900C-A09E16852492}" type="presParOf" srcId="{4810F479-C982-4096-8DD4-94068046CA3F}" destId="{E36E7243-A25F-4C85-B82D-861CAAEC02E5}" srcOrd="0" destOrd="0" presId="urn:microsoft.com/office/officeart/2005/8/layout/hierarchy2"/>
    <dgm:cxn modelId="{DC3BF380-7171-4BCD-941D-06FDEDAB1957}" type="presParOf" srcId="{D06A4CFE-E4B3-4C7D-8498-63FAA9C1838B}" destId="{1C9EAFB4-4D39-45B4-B6ED-25F9B4D515CA}" srcOrd="5" destOrd="0" presId="urn:microsoft.com/office/officeart/2005/8/layout/hierarchy2"/>
    <dgm:cxn modelId="{C77A6F0A-B01C-49CA-84AC-2CC53D5C1140}" type="presParOf" srcId="{1C9EAFB4-4D39-45B4-B6ED-25F9B4D515CA}" destId="{BFC5C7FC-F2E7-4D99-9B2F-C0B9E2831157}" srcOrd="0" destOrd="0" presId="urn:microsoft.com/office/officeart/2005/8/layout/hierarchy2"/>
    <dgm:cxn modelId="{59470A4A-DF99-4DDC-8630-433223E4A4B0}" type="presParOf" srcId="{1C9EAFB4-4D39-45B4-B6ED-25F9B4D515CA}" destId="{9B3229B1-2115-4C28-B7B1-4E04B2078293}" srcOrd="1" destOrd="0" presId="urn:microsoft.com/office/officeart/2005/8/layout/hierarchy2"/>
    <dgm:cxn modelId="{C97B36CB-E989-4709-87B0-D50453306380}" type="presParOf" srcId="{D06A4CFE-E4B3-4C7D-8498-63FAA9C1838B}" destId="{C682F0E2-946A-4716-9390-C8E4F84BE1B4}" srcOrd="6" destOrd="0" presId="urn:microsoft.com/office/officeart/2005/8/layout/hierarchy2"/>
    <dgm:cxn modelId="{0CCBC5F7-E549-4BFC-B12D-AEF7A31892FD}" type="presParOf" srcId="{C682F0E2-946A-4716-9390-C8E4F84BE1B4}" destId="{111EE3D7-6AB6-4895-9870-6AF36F9214A1}" srcOrd="0" destOrd="0" presId="urn:microsoft.com/office/officeart/2005/8/layout/hierarchy2"/>
    <dgm:cxn modelId="{15665CCC-9F63-4F98-8EFD-BA66E401887A}" type="presParOf" srcId="{D06A4CFE-E4B3-4C7D-8498-63FAA9C1838B}" destId="{E4F56D75-8D9D-4992-949F-6777CC9FF75D}" srcOrd="7" destOrd="0" presId="urn:microsoft.com/office/officeart/2005/8/layout/hierarchy2"/>
    <dgm:cxn modelId="{8722284B-0A93-438D-832A-0A8779B419A9}" type="presParOf" srcId="{E4F56D75-8D9D-4992-949F-6777CC9FF75D}" destId="{08557D63-98C9-4A07-A0EE-F8C6C6022FD7}" srcOrd="0" destOrd="0" presId="urn:microsoft.com/office/officeart/2005/8/layout/hierarchy2"/>
    <dgm:cxn modelId="{28024A97-9B13-43FD-B7A6-5C6597BC7172}" type="presParOf" srcId="{E4F56D75-8D9D-4992-949F-6777CC9FF75D}" destId="{521B07EF-6BE7-483F-8E6B-A3C8768C22CD}" srcOrd="1" destOrd="0" presId="urn:microsoft.com/office/officeart/2005/8/layout/hierarchy2"/>
    <dgm:cxn modelId="{C42E3F83-1624-493E-A4B4-D281D11A96D4}" type="presParOf" srcId="{D06A4CFE-E4B3-4C7D-8498-63FAA9C1838B}" destId="{34B689AA-B9C5-47D8-9A1C-4065374C9786}" srcOrd="8" destOrd="0" presId="urn:microsoft.com/office/officeart/2005/8/layout/hierarchy2"/>
    <dgm:cxn modelId="{DEEE7EBC-7C6C-4BF0-B2ED-3D1CBF595475}" type="presParOf" srcId="{34B689AA-B9C5-47D8-9A1C-4065374C9786}" destId="{B841ED58-CB7E-4A83-B5B1-AF67BDC59972}" srcOrd="0" destOrd="0" presId="urn:microsoft.com/office/officeart/2005/8/layout/hierarchy2"/>
    <dgm:cxn modelId="{80606E3A-5EC4-49F0-93DA-CED7975DEA70}" type="presParOf" srcId="{D06A4CFE-E4B3-4C7D-8498-63FAA9C1838B}" destId="{5622F00F-67A8-48C9-BDF0-377D86438BF9}" srcOrd="9" destOrd="0" presId="urn:microsoft.com/office/officeart/2005/8/layout/hierarchy2"/>
    <dgm:cxn modelId="{02185A1C-807D-42DC-A007-729210BDFC8A}" type="presParOf" srcId="{5622F00F-67A8-48C9-BDF0-377D86438BF9}" destId="{86D1CBE8-306C-46A6-9479-C89082165915}" srcOrd="0" destOrd="0" presId="urn:microsoft.com/office/officeart/2005/8/layout/hierarchy2"/>
    <dgm:cxn modelId="{A93A8D98-07E7-4043-B5E8-D0F02A303E8F}" type="presParOf" srcId="{5622F00F-67A8-48C9-BDF0-377D86438BF9}" destId="{641A8F24-9888-471C-953D-507149B41D73}" srcOrd="1" destOrd="0" presId="urn:microsoft.com/office/officeart/2005/8/layout/hierarchy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905D75E5-F082-4A28-BBE8-A7AE21F2FC33}" type="doc">
      <dgm:prSet loTypeId="urn:microsoft.com/office/officeart/2016/7/layout/RepeatingBendingProcessNew" loCatId="process" qsTypeId="urn:microsoft.com/office/officeart/2005/8/quickstyle/simple4" qsCatId="simple" csTypeId="urn:microsoft.com/office/officeart/2005/8/colors/colorful2" csCatId="colorful" phldr="1"/>
      <dgm:spPr/>
      <dgm:t>
        <a:bodyPr/>
        <a:lstStyle/>
        <a:p>
          <a:endParaRPr lang="en-US"/>
        </a:p>
      </dgm:t>
    </dgm:pt>
    <dgm:pt modelId="{13B8897A-F374-43DB-9216-D95C88084050}">
      <dgm:prSet/>
      <dgm:spPr/>
      <dgm:t>
        <a:bodyPr/>
        <a:lstStyle/>
        <a:p>
          <a:r>
            <a:rPr lang="en-US" dirty="0"/>
            <a:t>CAREER DEVELOPMENT BOARD (C-Way, Separation, MNA)</a:t>
          </a:r>
        </a:p>
      </dgm:t>
    </dgm:pt>
    <dgm:pt modelId="{18510359-E676-46FF-8101-CFA589186C4D}" type="parTrans" cxnId="{BE5784C2-3161-463D-830F-C8222E4840F1}">
      <dgm:prSet/>
      <dgm:spPr/>
      <dgm:t>
        <a:bodyPr/>
        <a:lstStyle/>
        <a:p>
          <a:endParaRPr lang="en-US"/>
        </a:p>
      </dgm:t>
    </dgm:pt>
    <dgm:pt modelId="{2001C819-612A-4DFB-AD6C-5C67C3399A87}" type="sibTrans" cxnId="{BE5784C2-3161-463D-830F-C8222E4840F1}">
      <dgm:prSet/>
      <dgm:spPr/>
      <dgm:t>
        <a:bodyPr/>
        <a:lstStyle/>
        <a:p>
          <a:endParaRPr lang="en-US" dirty="0"/>
        </a:p>
      </dgm:t>
    </dgm:pt>
    <dgm:pt modelId="{164D147C-6CBB-46A3-AAFC-1256ECDD7A63}">
      <dgm:prSet/>
      <dgm:spPr/>
      <dgm:t>
        <a:bodyPr/>
        <a:lstStyle/>
        <a:p>
          <a:r>
            <a:rPr lang="en-US" dirty="0"/>
            <a:t>Discuss Reserve benefits for separating/undecided Sailors.</a:t>
          </a:r>
        </a:p>
      </dgm:t>
    </dgm:pt>
    <dgm:pt modelId="{36FAD249-B720-4308-B20F-636B763C8196}" type="parTrans" cxnId="{0AF6F77D-7EE8-4972-92C3-E7F1E84BEFEE}">
      <dgm:prSet/>
      <dgm:spPr/>
      <dgm:t>
        <a:bodyPr/>
        <a:lstStyle/>
        <a:p>
          <a:endParaRPr lang="en-US"/>
        </a:p>
      </dgm:t>
    </dgm:pt>
    <dgm:pt modelId="{2B481E5D-B930-4F8C-8B33-977283736AD0}" type="sibTrans" cxnId="{0AF6F77D-7EE8-4972-92C3-E7F1E84BEFEE}">
      <dgm:prSet/>
      <dgm:spPr/>
      <dgm:t>
        <a:bodyPr/>
        <a:lstStyle/>
        <a:p>
          <a:endParaRPr lang="en-US" dirty="0"/>
        </a:p>
      </dgm:t>
    </dgm:pt>
    <dgm:pt modelId="{BD4FB4BE-893E-4052-8DBB-D8645B3C3FC7}">
      <dgm:prSet/>
      <dgm:spPr/>
      <dgm:t>
        <a:bodyPr/>
        <a:lstStyle/>
        <a:p>
          <a:r>
            <a:rPr lang="en-US" dirty="0"/>
            <a:t>Update Career Intentions in CIMS, C-Way and MNA.</a:t>
          </a:r>
        </a:p>
      </dgm:t>
    </dgm:pt>
    <dgm:pt modelId="{1586B091-EC0C-4ED7-AFF3-72FDFBD4C412}" type="parTrans" cxnId="{D695756D-58DA-4E8B-B8BE-C8523F3246E8}">
      <dgm:prSet/>
      <dgm:spPr/>
      <dgm:t>
        <a:bodyPr/>
        <a:lstStyle/>
        <a:p>
          <a:endParaRPr lang="en-US"/>
        </a:p>
      </dgm:t>
    </dgm:pt>
    <dgm:pt modelId="{267A14BB-8630-4C44-AD57-14CE226A7641}" type="sibTrans" cxnId="{D695756D-58DA-4E8B-B8BE-C8523F3246E8}">
      <dgm:prSet/>
      <dgm:spPr/>
      <dgm:t>
        <a:bodyPr/>
        <a:lstStyle/>
        <a:p>
          <a:endParaRPr lang="en-US" dirty="0"/>
        </a:p>
      </dgm:t>
    </dgm:pt>
    <dgm:pt modelId="{F26C76B1-7FFD-4F8E-A99C-E1F361130217}">
      <dgm:prSet/>
      <dgm:spPr/>
      <dgm:t>
        <a:bodyPr/>
        <a:lstStyle/>
        <a:p>
          <a:r>
            <a:rPr lang="en-US" dirty="0"/>
            <a:t>Submission of AC2RC Quota in CWAY</a:t>
          </a:r>
        </a:p>
      </dgm:t>
    </dgm:pt>
    <dgm:pt modelId="{29B722D5-8FB5-4B79-83F5-6CC621117986}" type="parTrans" cxnId="{C7B1F4F1-812A-472B-BA80-CEAAC1C52AA6}">
      <dgm:prSet/>
      <dgm:spPr/>
      <dgm:t>
        <a:bodyPr/>
        <a:lstStyle/>
        <a:p>
          <a:endParaRPr lang="en-US"/>
        </a:p>
      </dgm:t>
    </dgm:pt>
    <dgm:pt modelId="{D3C5A871-EB3F-418E-BF14-AF4262F6433F}" type="sibTrans" cxnId="{C7B1F4F1-812A-472B-BA80-CEAAC1C52AA6}">
      <dgm:prSet/>
      <dgm:spPr/>
      <dgm:t>
        <a:bodyPr/>
        <a:lstStyle/>
        <a:p>
          <a:endParaRPr lang="en-US" dirty="0"/>
        </a:p>
      </dgm:t>
    </dgm:pt>
    <dgm:pt modelId="{810C6196-4CC7-461B-9AD0-AEE78B9EB96E}">
      <dgm:prSet/>
      <dgm:spPr/>
      <dgm:t>
        <a:bodyPr/>
        <a:lstStyle/>
        <a:p>
          <a:r>
            <a:rPr lang="en-US" dirty="0"/>
            <a:t>RPAC Transition Assistant (TA)</a:t>
          </a:r>
        </a:p>
      </dgm:t>
    </dgm:pt>
    <dgm:pt modelId="{EA376F37-7252-47B8-9110-431FA1885F98}" type="parTrans" cxnId="{205C1190-FAA9-48A9-82A2-3A57440EAAA8}">
      <dgm:prSet/>
      <dgm:spPr/>
      <dgm:t>
        <a:bodyPr/>
        <a:lstStyle/>
        <a:p>
          <a:endParaRPr lang="en-US"/>
        </a:p>
      </dgm:t>
    </dgm:pt>
    <dgm:pt modelId="{806AA4FF-9009-4102-8E73-A0D3F965EAD0}" type="sibTrans" cxnId="{205C1190-FAA9-48A9-82A2-3A57440EAAA8}">
      <dgm:prSet/>
      <dgm:spPr/>
      <dgm:t>
        <a:bodyPr/>
        <a:lstStyle/>
        <a:p>
          <a:endParaRPr lang="en-US" dirty="0"/>
        </a:p>
      </dgm:t>
    </dgm:pt>
    <dgm:pt modelId="{9EAF7D20-7774-49FE-A192-C59A84879B52}">
      <dgm:prSet/>
      <dgm:spPr/>
      <dgm:t>
        <a:bodyPr/>
        <a:lstStyle/>
        <a:p>
          <a:r>
            <a:rPr lang="en-US" dirty="0"/>
            <a:t>RPAC TA reaches out for documents to be submitted.  </a:t>
          </a:r>
        </a:p>
      </dgm:t>
    </dgm:pt>
    <dgm:pt modelId="{16C1273F-91D5-4579-95D1-ED5CA0170C95}" type="parTrans" cxnId="{26B29E3F-D06D-40DB-83E7-8247E59C0310}">
      <dgm:prSet/>
      <dgm:spPr/>
      <dgm:t>
        <a:bodyPr/>
        <a:lstStyle/>
        <a:p>
          <a:endParaRPr lang="en-US"/>
        </a:p>
      </dgm:t>
    </dgm:pt>
    <dgm:pt modelId="{144FCE50-3500-4B87-83BC-8558D6698328}" type="sibTrans" cxnId="{26B29E3F-D06D-40DB-83E7-8247E59C0310}">
      <dgm:prSet/>
      <dgm:spPr/>
      <dgm:t>
        <a:bodyPr/>
        <a:lstStyle/>
        <a:p>
          <a:endParaRPr lang="en-US" dirty="0"/>
        </a:p>
      </dgm:t>
    </dgm:pt>
    <dgm:pt modelId="{A931935F-6CB7-487A-B5DF-30E1CC213118}">
      <dgm:prSet/>
      <dgm:spPr/>
      <dgm:t>
        <a:bodyPr/>
        <a:lstStyle/>
        <a:p>
          <a:r>
            <a:rPr lang="en-US" dirty="0"/>
            <a:t>If Sailor does not have MSO time left, reenlistment contract is signed with RPAC TA. </a:t>
          </a:r>
        </a:p>
      </dgm:t>
    </dgm:pt>
    <dgm:pt modelId="{7D726705-290B-4CAE-BA26-5A56384BBC7E}" type="parTrans" cxnId="{5E79D7E2-CD85-40B3-BE26-D1601516CA03}">
      <dgm:prSet/>
      <dgm:spPr/>
      <dgm:t>
        <a:bodyPr/>
        <a:lstStyle/>
        <a:p>
          <a:endParaRPr lang="en-US"/>
        </a:p>
      </dgm:t>
    </dgm:pt>
    <dgm:pt modelId="{C00AF68B-E09B-4BEF-B017-228D3C798996}" type="sibTrans" cxnId="{5E79D7E2-CD85-40B3-BE26-D1601516CA03}">
      <dgm:prSet/>
      <dgm:spPr/>
      <dgm:t>
        <a:bodyPr/>
        <a:lstStyle/>
        <a:p>
          <a:endParaRPr lang="en-US" dirty="0"/>
        </a:p>
      </dgm:t>
    </dgm:pt>
    <dgm:pt modelId="{1F76A655-C051-4822-B501-E563BA56BE96}">
      <dgm:prSet/>
      <dgm:spPr/>
      <dgm:t>
        <a:bodyPr/>
        <a:lstStyle/>
        <a:p>
          <a:r>
            <a:rPr lang="en-US" dirty="0"/>
            <a:t>Point of Contact that is working the case will reach out to the Sailor. </a:t>
          </a:r>
        </a:p>
      </dgm:t>
    </dgm:pt>
    <dgm:pt modelId="{DF6B0987-92A1-47E7-BD09-4E5A066B1FF3}" type="parTrans" cxnId="{F48B2388-37D2-4915-B0B9-ED1CD86401E2}">
      <dgm:prSet/>
      <dgm:spPr/>
      <dgm:t>
        <a:bodyPr/>
        <a:lstStyle/>
        <a:p>
          <a:endParaRPr lang="en-US"/>
        </a:p>
      </dgm:t>
    </dgm:pt>
    <dgm:pt modelId="{6D227E1E-4402-4F7A-AAD3-FE2C79E59DA4}" type="sibTrans" cxnId="{F48B2388-37D2-4915-B0B9-ED1CD86401E2}">
      <dgm:prSet/>
      <dgm:spPr/>
      <dgm:t>
        <a:bodyPr/>
        <a:lstStyle/>
        <a:p>
          <a:endParaRPr lang="en-US"/>
        </a:p>
      </dgm:t>
    </dgm:pt>
    <dgm:pt modelId="{5879ACF5-F8C3-4220-8EAF-C05572D6A014}" type="pres">
      <dgm:prSet presAssocID="{905D75E5-F082-4A28-BBE8-A7AE21F2FC33}" presName="Name0" presStyleCnt="0">
        <dgm:presLayoutVars>
          <dgm:dir/>
          <dgm:resizeHandles val="exact"/>
        </dgm:presLayoutVars>
      </dgm:prSet>
      <dgm:spPr/>
    </dgm:pt>
    <dgm:pt modelId="{5C20A431-053D-46C9-87A9-5B1CF6AE1944}" type="pres">
      <dgm:prSet presAssocID="{13B8897A-F374-43DB-9216-D95C88084050}" presName="node" presStyleLbl="node1" presStyleIdx="0" presStyleCnt="8">
        <dgm:presLayoutVars>
          <dgm:bulletEnabled val="1"/>
        </dgm:presLayoutVars>
      </dgm:prSet>
      <dgm:spPr/>
    </dgm:pt>
    <dgm:pt modelId="{878E2094-F501-4722-AEC4-5734DB41580D}" type="pres">
      <dgm:prSet presAssocID="{2001C819-612A-4DFB-AD6C-5C67C3399A87}" presName="sibTrans" presStyleLbl="sibTrans1D1" presStyleIdx="0" presStyleCnt="7"/>
      <dgm:spPr/>
    </dgm:pt>
    <dgm:pt modelId="{1194B834-BC79-4BE0-8FBB-309BDE1A0D86}" type="pres">
      <dgm:prSet presAssocID="{2001C819-612A-4DFB-AD6C-5C67C3399A87}" presName="connectorText" presStyleLbl="sibTrans1D1" presStyleIdx="0" presStyleCnt="7"/>
      <dgm:spPr/>
    </dgm:pt>
    <dgm:pt modelId="{E961F5FF-C8DD-441B-9CFC-83078189D5FF}" type="pres">
      <dgm:prSet presAssocID="{164D147C-6CBB-46A3-AAFC-1256ECDD7A63}" presName="node" presStyleLbl="node1" presStyleIdx="1" presStyleCnt="8">
        <dgm:presLayoutVars>
          <dgm:bulletEnabled val="1"/>
        </dgm:presLayoutVars>
      </dgm:prSet>
      <dgm:spPr/>
    </dgm:pt>
    <dgm:pt modelId="{296E166C-8122-4CC9-B92B-770A7B188EBC}" type="pres">
      <dgm:prSet presAssocID="{2B481E5D-B930-4F8C-8B33-977283736AD0}" presName="sibTrans" presStyleLbl="sibTrans1D1" presStyleIdx="1" presStyleCnt="7"/>
      <dgm:spPr/>
    </dgm:pt>
    <dgm:pt modelId="{C9255C6C-E765-4D80-A9CD-CAA5C026EFA3}" type="pres">
      <dgm:prSet presAssocID="{2B481E5D-B930-4F8C-8B33-977283736AD0}" presName="connectorText" presStyleLbl="sibTrans1D1" presStyleIdx="1" presStyleCnt="7"/>
      <dgm:spPr/>
    </dgm:pt>
    <dgm:pt modelId="{B93D8680-E225-4B57-B01B-7F3695F2B2FC}" type="pres">
      <dgm:prSet presAssocID="{BD4FB4BE-893E-4052-8DBB-D8645B3C3FC7}" presName="node" presStyleLbl="node1" presStyleIdx="2" presStyleCnt="8">
        <dgm:presLayoutVars>
          <dgm:bulletEnabled val="1"/>
        </dgm:presLayoutVars>
      </dgm:prSet>
      <dgm:spPr/>
    </dgm:pt>
    <dgm:pt modelId="{DBCA57E0-CEE9-4CAB-B936-B6FF4B79D571}" type="pres">
      <dgm:prSet presAssocID="{267A14BB-8630-4C44-AD57-14CE226A7641}" presName="sibTrans" presStyleLbl="sibTrans1D1" presStyleIdx="2" presStyleCnt="7"/>
      <dgm:spPr/>
    </dgm:pt>
    <dgm:pt modelId="{D860B64F-C260-4CC2-8752-2899A8E8FDAD}" type="pres">
      <dgm:prSet presAssocID="{267A14BB-8630-4C44-AD57-14CE226A7641}" presName="connectorText" presStyleLbl="sibTrans1D1" presStyleIdx="2" presStyleCnt="7"/>
      <dgm:spPr/>
    </dgm:pt>
    <dgm:pt modelId="{609A5413-562C-467E-8F52-B8CD84479BD9}" type="pres">
      <dgm:prSet presAssocID="{F26C76B1-7FFD-4F8E-A99C-E1F361130217}" presName="node" presStyleLbl="node1" presStyleIdx="3" presStyleCnt="8">
        <dgm:presLayoutVars>
          <dgm:bulletEnabled val="1"/>
        </dgm:presLayoutVars>
      </dgm:prSet>
      <dgm:spPr/>
    </dgm:pt>
    <dgm:pt modelId="{4386A11C-46EC-4498-9D12-864AFB3F7385}" type="pres">
      <dgm:prSet presAssocID="{D3C5A871-EB3F-418E-BF14-AF4262F6433F}" presName="sibTrans" presStyleLbl="sibTrans1D1" presStyleIdx="3" presStyleCnt="7"/>
      <dgm:spPr/>
    </dgm:pt>
    <dgm:pt modelId="{73E84F49-44D7-4890-B698-2E0820568053}" type="pres">
      <dgm:prSet presAssocID="{D3C5A871-EB3F-418E-BF14-AF4262F6433F}" presName="connectorText" presStyleLbl="sibTrans1D1" presStyleIdx="3" presStyleCnt="7"/>
      <dgm:spPr/>
    </dgm:pt>
    <dgm:pt modelId="{640BEEC5-2CB5-46F2-8FA3-B5D105B61EB0}" type="pres">
      <dgm:prSet presAssocID="{810C6196-4CC7-461B-9AD0-AEE78B9EB96E}" presName="node" presStyleLbl="node1" presStyleIdx="4" presStyleCnt="8">
        <dgm:presLayoutVars>
          <dgm:bulletEnabled val="1"/>
        </dgm:presLayoutVars>
      </dgm:prSet>
      <dgm:spPr/>
    </dgm:pt>
    <dgm:pt modelId="{BF509EC5-0D3D-4702-9013-B5187CF74C4E}" type="pres">
      <dgm:prSet presAssocID="{806AA4FF-9009-4102-8E73-A0D3F965EAD0}" presName="sibTrans" presStyleLbl="sibTrans1D1" presStyleIdx="4" presStyleCnt="7"/>
      <dgm:spPr/>
    </dgm:pt>
    <dgm:pt modelId="{9628D452-A1C8-45EE-9843-29576D532C4A}" type="pres">
      <dgm:prSet presAssocID="{806AA4FF-9009-4102-8E73-A0D3F965EAD0}" presName="connectorText" presStyleLbl="sibTrans1D1" presStyleIdx="4" presStyleCnt="7"/>
      <dgm:spPr/>
    </dgm:pt>
    <dgm:pt modelId="{72157BBA-241E-41BD-93EA-53A36038B08C}" type="pres">
      <dgm:prSet presAssocID="{9EAF7D20-7774-49FE-A192-C59A84879B52}" presName="node" presStyleLbl="node1" presStyleIdx="5" presStyleCnt="8">
        <dgm:presLayoutVars>
          <dgm:bulletEnabled val="1"/>
        </dgm:presLayoutVars>
      </dgm:prSet>
      <dgm:spPr/>
    </dgm:pt>
    <dgm:pt modelId="{C31512F0-EFE0-4FEC-93AB-7707ACAA6935}" type="pres">
      <dgm:prSet presAssocID="{144FCE50-3500-4B87-83BC-8558D6698328}" presName="sibTrans" presStyleLbl="sibTrans1D1" presStyleIdx="5" presStyleCnt="7"/>
      <dgm:spPr/>
    </dgm:pt>
    <dgm:pt modelId="{A9BFF14D-5D65-4708-A1BF-962427D0327E}" type="pres">
      <dgm:prSet presAssocID="{144FCE50-3500-4B87-83BC-8558D6698328}" presName="connectorText" presStyleLbl="sibTrans1D1" presStyleIdx="5" presStyleCnt="7"/>
      <dgm:spPr/>
    </dgm:pt>
    <dgm:pt modelId="{7A8354D9-851A-44FC-8498-06C7110C9C85}" type="pres">
      <dgm:prSet presAssocID="{A931935F-6CB7-487A-B5DF-30E1CC213118}" presName="node" presStyleLbl="node1" presStyleIdx="6" presStyleCnt="8">
        <dgm:presLayoutVars>
          <dgm:bulletEnabled val="1"/>
        </dgm:presLayoutVars>
      </dgm:prSet>
      <dgm:spPr/>
    </dgm:pt>
    <dgm:pt modelId="{70D26B8C-D33E-4BDE-B727-4D60149B719F}" type="pres">
      <dgm:prSet presAssocID="{C00AF68B-E09B-4BEF-B017-228D3C798996}" presName="sibTrans" presStyleLbl="sibTrans1D1" presStyleIdx="6" presStyleCnt="7"/>
      <dgm:spPr/>
    </dgm:pt>
    <dgm:pt modelId="{8132215E-FF4D-420B-85D8-049AE1C3869D}" type="pres">
      <dgm:prSet presAssocID="{C00AF68B-E09B-4BEF-B017-228D3C798996}" presName="connectorText" presStyleLbl="sibTrans1D1" presStyleIdx="6" presStyleCnt="7"/>
      <dgm:spPr/>
    </dgm:pt>
    <dgm:pt modelId="{4746345A-69FA-4385-9A5B-4446B3CEA35E}" type="pres">
      <dgm:prSet presAssocID="{1F76A655-C051-4822-B501-E563BA56BE96}" presName="node" presStyleLbl="node1" presStyleIdx="7" presStyleCnt="8">
        <dgm:presLayoutVars>
          <dgm:bulletEnabled val="1"/>
        </dgm:presLayoutVars>
      </dgm:prSet>
      <dgm:spPr/>
    </dgm:pt>
  </dgm:ptLst>
  <dgm:cxnLst>
    <dgm:cxn modelId="{3D72A800-6F2F-4228-8BE5-9D98AE4C0455}" type="presOf" srcId="{BD4FB4BE-893E-4052-8DBB-D8645B3C3FC7}" destId="{B93D8680-E225-4B57-B01B-7F3695F2B2FC}" srcOrd="0" destOrd="0" presId="urn:microsoft.com/office/officeart/2016/7/layout/RepeatingBendingProcessNew"/>
    <dgm:cxn modelId="{BE0CB50A-50B0-4991-A438-87DDC7E9477E}" type="presOf" srcId="{267A14BB-8630-4C44-AD57-14CE226A7641}" destId="{DBCA57E0-CEE9-4CAB-B936-B6FF4B79D571}" srcOrd="0" destOrd="0" presId="urn:microsoft.com/office/officeart/2016/7/layout/RepeatingBendingProcessNew"/>
    <dgm:cxn modelId="{8C7B8713-1541-4D88-966C-0498AF2B4E0B}" type="presOf" srcId="{D3C5A871-EB3F-418E-BF14-AF4262F6433F}" destId="{4386A11C-46EC-4498-9D12-864AFB3F7385}" srcOrd="0" destOrd="0" presId="urn:microsoft.com/office/officeart/2016/7/layout/RepeatingBendingProcessNew"/>
    <dgm:cxn modelId="{39D1001A-6A31-4C22-A81F-7F15E5B8C850}" type="presOf" srcId="{2B481E5D-B930-4F8C-8B33-977283736AD0}" destId="{C9255C6C-E765-4D80-A9CD-CAA5C026EFA3}" srcOrd="1" destOrd="0" presId="urn:microsoft.com/office/officeart/2016/7/layout/RepeatingBendingProcessNew"/>
    <dgm:cxn modelId="{C750311D-FE5B-4FD5-A841-B647E339143F}" type="presOf" srcId="{C00AF68B-E09B-4BEF-B017-228D3C798996}" destId="{8132215E-FF4D-420B-85D8-049AE1C3869D}" srcOrd="1" destOrd="0" presId="urn:microsoft.com/office/officeart/2016/7/layout/RepeatingBendingProcessNew"/>
    <dgm:cxn modelId="{71ADF81F-18C2-4C38-8FE5-D50BC3D0B05E}" type="presOf" srcId="{144FCE50-3500-4B87-83BC-8558D6698328}" destId="{A9BFF14D-5D65-4708-A1BF-962427D0327E}" srcOrd="1" destOrd="0" presId="urn:microsoft.com/office/officeart/2016/7/layout/RepeatingBendingProcessNew"/>
    <dgm:cxn modelId="{3DC35528-D3D7-4328-AF66-5D5508E81EA7}" type="presOf" srcId="{C00AF68B-E09B-4BEF-B017-228D3C798996}" destId="{70D26B8C-D33E-4BDE-B727-4D60149B719F}" srcOrd="0" destOrd="0" presId="urn:microsoft.com/office/officeart/2016/7/layout/RepeatingBendingProcessNew"/>
    <dgm:cxn modelId="{E0C8F62B-4FD3-4835-B85C-5D048AED0AE9}" type="presOf" srcId="{144FCE50-3500-4B87-83BC-8558D6698328}" destId="{C31512F0-EFE0-4FEC-93AB-7707ACAA6935}" srcOrd="0" destOrd="0" presId="urn:microsoft.com/office/officeart/2016/7/layout/RepeatingBendingProcessNew"/>
    <dgm:cxn modelId="{26B29E3F-D06D-40DB-83E7-8247E59C0310}" srcId="{905D75E5-F082-4A28-BBE8-A7AE21F2FC33}" destId="{9EAF7D20-7774-49FE-A192-C59A84879B52}" srcOrd="5" destOrd="0" parTransId="{16C1273F-91D5-4579-95D1-ED5CA0170C95}" sibTransId="{144FCE50-3500-4B87-83BC-8558D6698328}"/>
    <dgm:cxn modelId="{DDBA6E45-B1B8-4F3A-89F8-7C6F10A0CA08}" type="presOf" srcId="{13B8897A-F374-43DB-9216-D95C88084050}" destId="{5C20A431-053D-46C9-87A9-5B1CF6AE1944}" srcOrd="0" destOrd="0" presId="urn:microsoft.com/office/officeart/2016/7/layout/RepeatingBendingProcessNew"/>
    <dgm:cxn modelId="{E379416A-2CA1-4C1E-9CEB-37DA383F20F2}" type="presOf" srcId="{905D75E5-F082-4A28-BBE8-A7AE21F2FC33}" destId="{5879ACF5-F8C3-4220-8EAF-C05572D6A014}" srcOrd="0" destOrd="0" presId="urn:microsoft.com/office/officeart/2016/7/layout/RepeatingBendingProcessNew"/>
    <dgm:cxn modelId="{F0C1846A-9B69-402B-ADFB-0CAB1C9FE6B5}" type="presOf" srcId="{2001C819-612A-4DFB-AD6C-5C67C3399A87}" destId="{1194B834-BC79-4BE0-8FBB-309BDE1A0D86}" srcOrd="1" destOrd="0" presId="urn:microsoft.com/office/officeart/2016/7/layout/RepeatingBendingProcessNew"/>
    <dgm:cxn modelId="{D695756D-58DA-4E8B-B8BE-C8523F3246E8}" srcId="{905D75E5-F082-4A28-BBE8-A7AE21F2FC33}" destId="{BD4FB4BE-893E-4052-8DBB-D8645B3C3FC7}" srcOrd="2" destOrd="0" parTransId="{1586B091-EC0C-4ED7-AFF3-72FDFBD4C412}" sibTransId="{267A14BB-8630-4C44-AD57-14CE226A7641}"/>
    <dgm:cxn modelId="{CF645B79-7835-485F-A0F7-362DC269F434}" type="presOf" srcId="{D3C5A871-EB3F-418E-BF14-AF4262F6433F}" destId="{73E84F49-44D7-4890-B698-2E0820568053}" srcOrd="1" destOrd="0" presId="urn:microsoft.com/office/officeart/2016/7/layout/RepeatingBendingProcessNew"/>
    <dgm:cxn modelId="{EC7A6879-5F1C-40EC-B75C-DB406C96D2BB}" type="presOf" srcId="{2001C819-612A-4DFB-AD6C-5C67C3399A87}" destId="{878E2094-F501-4722-AEC4-5734DB41580D}" srcOrd="0" destOrd="0" presId="urn:microsoft.com/office/officeart/2016/7/layout/RepeatingBendingProcessNew"/>
    <dgm:cxn modelId="{0AF6F77D-7EE8-4972-92C3-E7F1E84BEFEE}" srcId="{905D75E5-F082-4A28-BBE8-A7AE21F2FC33}" destId="{164D147C-6CBB-46A3-AAFC-1256ECDD7A63}" srcOrd="1" destOrd="0" parTransId="{36FAD249-B720-4308-B20F-636B763C8196}" sibTransId="{2B481E5D-B930-4F8C-8B33-977283736AD0}"/>
    <dgm:cxn modelId="{F48B2388-37D2-4915-B0B9-ED1CD86401E2}" srcId="{905D75E5-F082-4A28-BBE8-A7AE21F2FC33}" destId="{1F76A655-C051-4822-B501-E563BA56BE96}" srcOrd="7" destOrd="0" parTransId="{DF6B0987-92A1-47E7-BD09-4E5A066B1FF3}" sibTransId="{6D227E1E-4402-4F7A-AAD3-FE2C79E59DA4}"/>
    <dgm:cxn modelId="{205C1190-FAA9-48A9-82A2-3A57440EAAA8}" srcId="{905D75E5-F082-4A28-BBE8-A7AE21F2FC33}" destId="{810C6196-4CC7-461B-9AD0-AEE78B9EB96E}" srcOrd="4" destOrd="0" parTransId="{EA376F37-7252-47B8-9110-431FA1885F98}" sibTransId="{806AA4FF-9009-4102-8E73-A0D3F965EAD0}"/>
    <dgm:cxn modelId="{ABF74495-8A94-409E-9BFD-C4E105191727}" type="presOf" srcId="{164D147C-6CBB-46A3-AAFC-1256ECDD7A63}" destId="{E961F5FF-C8DD-441B-9CFC-83078189D5FF}" srcOrd="0" destOrd="0" presId="urn:microsoft.com/office/officeart/2016/7/layout/RepeatingBendingProcessNew"/>
    <dgm:cxn modelId="{DF020BA4-BE4E-4D9E-85F0-67E6E5E2B24B}" type="presOf" srcId="{F26C76B1-7FFD-4F8E-A99C-E1F361130217}" destId="{609A5413-562C-467E-8F52-B8CD84479BD9}" srcOrd="0" destOrd="0" presId="urn:microsoft.com/office/officeart/2016/7/layout/RepeatingBendingProcessNew"/>
    <dgm:cxn modelId="{09E984A9-E980-4EDC-A928-65E29576DC3E}" type="presOf" srcId="{267A14BB-8630-4C44-AD57-14CE226A7641}" destId="{D860B64F-C260-4CC2-8752-2899A8E8FDAD}" srcOrd="1" destOrd="0" presId="urn:microsoft.com/office/officeart/2016/7/layout/RepeatingBendingProcessNew"/>
    <dgm:cxn modelId="{ACE71CBF-0606-4358-A5A5-DFECCEE2C418}" type="presOf" srcId="{2B481E5D-B930-4F8C-8B33-977283736AD0}" destId="{296E166C-8122-4CC9-B92B-770A7B188EBC}" srcOrd="0" destOrd="0" presId="urn:microsoft.com/office/officeart/2016/7/layout/RepeatingBendingProcessNew"/>
    <dgm:cxn modelId="{BE5784C2-3161-463D-830F-C8222E4840F1}" srcId="{905D75E5-F082-4A28-BBE8-A7AE21F2FC33}" destId="{13B8897A-F374-43DB-9216-D95C88084050}" srcOrd="0" destOrd="0" parTransId="{18510359-E676-46FF-8101-CFA589186C4D}" sibTransId="{2001C819-612A-4DFB-AD6C-5C67C3399A87}"/>
    <dgm:cxn modelId="{6B7ACAD2-6590-4CFC-903F-3C83531DF3B2}" type="presOf" srcId="{810C6196-4CC7-461B-9AD0-AEE78B9EB96E}" destId="{640BEEC5-2CB5-46F2-8FA3-B5D105B61EB0}" srcOrd="0" destOrd="0" presId="urn:microsoft.com/office/officeart/2016/7/layout/RepeatingBendingProcessNew"/>
    <dgm:cxn modelId="{994C06D3-0C3E-4B34-A79A-F9948CB05742}" type="presOf" srcId="{9EAF7D20-7774-49FE-A192-C59A84879B52}" destId="{72157BBA-241E-41BD-93EA-53A36038B08C}" srcOrd="0" destOrd="0" presId="urn:microsoft.com/office/officeart/2016/7/layout/RepeatingBendingProcessNew"/>
    <dgm:cxn modelId="{5E79D7E2-CD85-40B3-BE26-D1601516CA03}" srcId="{905D75E5-F082-4A28-BBE8-A7AE21F2FC33}" destId="{A931935F-6CB7-487A-B5DF-30E1CC213118}" srcOrd="6" destOrd="0" parTransId="{7D726705-290B-4CAE-BA26-5A56384BBC7E}" sibTransId="{C00AF68B-E09B-4BEF-B017-228D3C798996}"/>
    <dgm:cxn modelId="{3855BBEC-A679-4A47-96C4-A424B197968D}" type="presOf" srcId="{A931935F-6CB7-487A-B5DF-30E1CC213118}" destId="{7A8354D9-851A-44FC-8498-06C7110C9C85}" srcOrd="0" destOrd="0" presId="urn:microsoft.com/office/officeart/2016/7/layout/RepeatingBendingProcessNew"/>
    <dgm:cxn modelId="{C7B1F4F1-812A-472B-BA80-CEAAC1C52AA6}" srcId="{905D75E5-F082-4A28-BBE8-A7AE21F2FC33}" destId="{F26C76B1-7FFD-4F8E-A99C-E1F361130217}" srcOrd="3" destOrd="0" parTransId="{29B722D5-8FB5-4B79-83F5-6CC621117986}" sibTransId="{D3C5A871-EB3F-418E-BF14-AF4262F6433F}"/>
    <dgm:cxn modelId="{3D9F7FF5-F727-4F6F-AF7B-CD49E92DEDFC}" type="presOf" srcId="{1F76A655-C051-4822-B501-E563BA56BE96}" destId="{4746345A-69FA-4385-9A5B-4446B3CEA35E}" srcOrd="0" destOrd="0" presId="urn:microsoft.com/office/officeart/2016/7/layout/RepeatingBendingProcessNew"/>
    <dgm:cxn modelId="{8AD3D7FB-83CA-451C-9D9E-C242326EE08B}" type="presOf" srcId="{806AA4FF-9009-4102-8E73-A0D3F965EAD0}" destId="{9628D452-A1C8-45EE-9843-29576D532C4A}" srcOrd="1" destOrd="0" presId="urn:microsoft.com/office/officeart/2016/7/layout/RepeatingBendingProcessNew"/>
    <dgm:cxn modelId="{677C95FE-FF6D-4C1A-B8F0-D85994F894FB}" type="presOf" srcId="{806AA4FF-9009-4102-8E73-A0D3F965EAD0}" destId="{BF509EC5-0D3D-4702-9013-B5187CF74C4E}" srcOrd="0" destOrd="0" presId="urn:microsoft.com/office/officeart/2016/7/layout/RepeatingBendingProcessNew"/>
    <dgm:cxn modelId="{73A0F580-ABBF-4F88-A847-8B68600C5386}" type="presParOf" srcId="{5879ACF5-F8C3-4220-8EAF-C05572D6A014}" destId="{5C20A431-053D-46C9-87A9-5B1CF6AE1944}" srcOrd="0" destOrd="0" presId="urn:microsoft.com/office/officeart/2016/7/layout/RepeatingBendingProcessNew"/>
    <dgm:cxn modelId="{BA3BD344-849B-42B9-8351-C4C7B1905139}" type="presParOf" srcId="{5879ACF5-F8C3-4220-8EAF-C05572D6A014}" destId="{878E2094-F501-4722-AEC4-5734DB41580D}" srcOrd="1" destOrd="0" presId="urn:microsoft.com/office/officeart/2016/7/layout/RepeatingBendingProcessNew"/>
    <dgm:cxn modelId="{3255FD4F-077B-401C-999D-992BCF2F46C3}" type="presParOf" srcId="{878E2094-F501-4722-AEC4-5734DB41580D}" destId="{1194B834-BC79-4BE0-8FBB-309BDE1A0D86}" srcOrd="0" destOrd="0" presId="urn:microsoft.com/office/officeart/2016/7/layout/RepeatingBendingProcessNew"/>
    <dgm:cxn modelId="{4DD31CD7-45E5-4765-AD95-39423D007AFA}" type="presParOf" srcId="{5879ACF5-F8C3-4220-8EAF-C05572D6A014}" destId="{E961F5FF-C8DD-441B-9CFC-83078189D5FF}" srcOrd="2" destOrd="0" presId="urn:microsoft.com/office/officeart/2016/7/layout/RepeatingBendingProcessNew"/>
    <dgm:cxn modelId="{661A0E5B-0D0F-4631-BD04-F7518EDCAB5B}" type="presParOf" srcId="{5879ACF5-F8C3-4220-8EAF-C05572D6A014}" destId="{296E166C-8122-4CC9-B92B-770A7B188EBC}" srcOrd="3" destOrd="0" presId="urn:microsoft.com/office/officeart/2016/7/layout/RepeatingBendingProcessNew"/>
    <dgm:cxn modelId="{2FB72A2A-6DE6-45B9-97BC-BDF9F97773B2}" type="presParOf" srcId="{296E166C-8122-4CC9-B92B-770A7B188EBC}" destId="{C9255C6C-E765-4D80-A9CD-CAA5C026EFA3}" srcOrd="0" destOrd="0" presId="urn:microsoft.com/office/officeart/2016/7/layout/RepeatingBendingProcessNew"/>
    <dgm:cxn modelId="{D6B914B9-2CF6-4921-8F30-D58A202A99AE}" type="presParOf" srcId="{5879ACF5-F8C3-4220-8EAF-C05572D6A014}" destId="{B93D8680-E225-4B57-B01B-7F3695F2B2FC}" srcOrd="4" destOrd="0" presId="urn:microsoft.com/office/officeart/2016/7/layout/RepeatingBendingProcessNew"/>
    <dgm:cxn modelId="{09E29BCB-8AB4-4A6F-8ACD-CDC78A5FC59B}" type="presParOf" srcId="{5879ACF5-F8C3-4220-8EAF-C05572D6A014}" destId="{DBCA57E0-CEE9-4CAB-B936-B6FF4B79D571}" srcOrd="5" destOrd="0" presId="urn:microsoft.com/office/officeart/2016/7/layout/RepeatingBendingProcessNew"/>
    <dgm:cxn modelId="{084F4AE4-680D-4F20-9F87-42B596CE838C}" type="presParOf" srcId="{DBCA57E0-CEE9-4CAB-B936-B6FF4B79D571}" destId="{D860B64F-C260-4CC2-8752-2899A8E8FDAD}" srcOrd="0" destOrd="0" presId="urn:microsoft.com/office/officeart/2016/7/layout/RepeatingBendingProcessNew"/>
    <dgm:cxn modelId="{E531C725-E765-46AE-A9C0-78779BAA2DA2}" type="presParOf" srcId="{5879ACF5-F8C3-4220-8EAF-C05572D6A014}" destId="{609A5413-562C-467E-8F52-B8CD84479BD9}" srcOrd="6" destOrd="0" presId="urn:microsoft.com/office/officeart/2016/7/layout/RepeatingBendingProcessNew"/>
    <dgm:cxn modelId="{21DA8A7C-328F-4D80-B640-91F371B9C8AD}" type="presParOf" srcId="{5879ACF5-F8C3-4220-8EAF-C05572D6A014}" destId="{4386A11C-46EC-4498-9D12-864AFB3F7385}" srcOrd="7" destOrd="0" presId="urn:microsoft.com/office/officeart/2016/7/layout/RepeatingBendingProcessNew"/>
    <dgm:cxn modelId="{EFA2A519-01A8-4DB1-B8E1-FA53686D2320}" type="presParOf" srcId="{4386A11C-46EC-4498-9D12-864AFB3F7385}" destId="{73E84F49-44D7-4890-B698-2E0820568053}" srcOrd="0" destOrd="0" presId="urn:microsoft.com/office/officeart/2016/7/layout/RepeatingBendingProcessNew"/>
    <dgm:cxn modelId="{CF2A25B5-5500-4273-9619-4CF72C5796B9}" type="presParOf" srcId="{5879ACF5-F8C3-4220-8EAF-C05572D6A014}" destId="{640BEEC5-2CB5-46F2-8FA3-B5D105B61EB0}" srcOrd="8" destOrd="0" presId="urn:microsoft.com/office/officeart/2016/7/layout/RepeatingBendingProcessNew"/>
    <dgm:cxn modelId="{7E05A5AC-E40D-40CF-933C-83B9A9A8BA34}" type="presParOf" srcId="{5879ACF5-F8C3-4220-8EAF-C05572D6A014}" destId="{BF509EC5-0D3D-4702-9013-B5187CF74C4E}" srcOrd="9" destOrd="0" presId="urn:microsoft.com/office/officeart/2016/7/layout/RepeatingBendingProcessNew"/>
    <dgm:cxn modelId="{35ED4A84-580D-48C9-BC48-0FA2C14730D7}" type="presParOf" srcId="{BF509EC5-0D3D-4702-9013-B5187CF74C4E}" destId="{9628D452-A1C8-45EE-9843-29576D532C4A}" srcOrd="0" destOrd="0" presId="urn:microsoft.com/office/officeart/2016/7/layout/RepeatingBendingProcessNew"/>
    <dgm:cxn modelId="{D0196067-66EF-48E4-A7EC-8B27BB626E13}" type="presParOf" srcId="{5879ACF5-F8C3-4220-8EAF-C05572D6A014}" destId="{72157BBA-241E-41BD-93EA-53A36038B08C}" srcOrd="10" destOrd="0" presId="urn:microsoft.com/office/officeart/2016/7/layout/RepeatingBendingProcessNew"/>
    <dgm:cxn modelId="{2816602C-F982-458C-B2AA-88E3AF9C2056}" type="presParOf" srcId="{5879ACF5-F8C3-4220-8EAF-C05572D6A014}" destId="{C31512F0-EFE0-4FEC-93AB-7707ACAA6935}" srcOrd="11" destOrd="0" presId="urn:microsoft.com/office/officeart/2016/7/layout/RepeatingBendingProcessNew"/>
    <dgm:cxn modelId="{AB42C0C3-DDDA-4E3F-9087-A00A63D5BF2B}" type="presParOf" srcId="{C31512F0-EFE0-4FEC-93AB-7707ACAA6935}" destId="{A9BFF14D-5D65-4708-A1BF-962427D0327E}" srcOrd="0" destOrd="0" presId="urn:microsoft.com/office/officeart/2016/7/layout/RepeatingBendingProcessNew"/>
    <dgm:cxn modelId="{CFD6BC4D-16A9-4CC6-9CD7-DEB1F88D5546}" type="presParOf" srcId="{5879ACF5-F8C3-4220-8EAF-C05572D6A014}" destId="{7A8354D9-851A-44FC-8498-06C7110C9C85}" srcOrd="12" destOrd="0" presId="urn:microsoft.com/office/officeart/2016/7/layout/RepeatingBendingProcessNew"/>
    <dgm:cxn modelId="{D4941F00-FF13-4112-B121-D5944FFB3CFD}" type="presParOf" srcId="{5879ACF5-F8C3-4220-8EAF-C05572D6A014}" destId="{70D26B8C-D33E-4BDE-B727-4D60149B719F}" srcOrd="13" destOrd="0" presId="urn:microsoft.com/office/officeart/2016/7/layout/RepeatingBendingProcessNew"/>
    <dgm:cxn modelId="{1EC55C90-1BD4-4E1C-860E-40F36D265A0B}" type="presParOf" srcId="{70D26B8C-D33E-4BDE-B727-4D60149B719F}" destId="{8132215E-FF4D-420B-85D8-049AE1C3869D}" srcOrd="0" destOrd="0" presId="urn:microsoft.com/office/officeart/2016/7/layout/RepeatingBendingProcessNew"/>
    <dgm:cxn modelId="{655A5910-750A-4D8E-B20A-DC2396225ECB}" type="presParOf" srcId="{5879ACF5-F8C3-4220-8EAF-C05572D6A014}" destId="{4746345A-69FA-4385-9A5B-4446B3CEA35E}" srcOrd="14" destOrd="0" presId="urn:microsoft.com/office/officeart/2016/7/layout/RepeatingBendingProcessNew"/>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D223DF4-6ABE-4B79-A626-BAD367ADE807}">
      <dsp:nvSpPr>
        <dsp:cNvPr id="0" name=""/>
        <dsp:cNvSpPr/>
      </dsp:nvSpPr>
      <dsp:spPr>
        <a:xfrm>
          <a:off x="0" y="3103862"/>
          <a:ext cx="7915511" cy="1018756"/>
        </a:xfrm>
        <a:prstGeom prst="rect">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70688" tIns="170688" rIns="170688" bIns="170688" numCol="1" spcCol="1270" anchor="ctr" anchorCtr="0">
          <a:noAutofit/>
        </a:bodyPr>
        <a:lstStyle/>
        <a:p>
          <a:pPr marL="0" lvl="0" indent="0" algn="ctr" defTabSz="1066800">
            <a:lnSpc>
              <a:spcPct val="90000"/>
            </a:lnSpc>
            <a:spcBef>
              <a:spcPct val="0"/>
            </a:spcBef>
            <a:spcAft>
              <a:spcPct val="35000"/>
            </a:spcAft>
            <a:buNone/>
          </a:pPr>
          <a:r>
            <a:rPr lang="en-US" sz="2400" kern="1200" dirty="0"/>
            <a:t>Sailors can choose to voluntarily mobilize at anytime.  </a:t>
          </a:r>
        </a:p>
      </dsp:txBody>
      <dsp:txXfrm>
        <a:off x="0" y="3103862"/>
        <a:ext cx="7915511" cy="1018756"/>
      </dsp:txXfrm>
    </dsp:sp>
    <dsp:sp modelId="{A49A1348-6BC7-41BD-BCCE-91D0DE54CA63}">
      <dsp:nvSpPr>
        <dsp:cNvPr id="0" name=""/>
        <dsp:cNvSpPr/>
      </dsp:nvSpPr>
      <dsp:spPr>
        <a:xfrm rot="10800000">
          <a:off x="0" y="1552295"/>
          <a:ext cx="7915511" cy="1566848"/>
        </a:xfrm>
        <a:prstGeom prst="upArrowCallout">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70688" tIns="170688" rIns="170688" bIns="170688" numCol="1" spcCol="1270" anchor="ctr" anchorCtr="0">
          <a:noAutofit/>
        </a:bodyPr>
        <a:lstStyle/>
        <a:p>
          <a:pPr marL="0" lvl="0" indent="0" algn="ctr" defTabSz="1066800">
            <a:lnSpc>
              <a:spcPct val="90000"/>
            </a:lnSpc>
            <a:spcBef>
              <a:spcPct val="0"/>
            </a:spcBef>
            <a:spcAft>
              <a:spcPct val="35000"/>
            </a:spcAft>
            <a:buNone/>
          </a:pPr>
          <a:r>
            <a:rPr lang="en-US" sz="2400" kern="1200" dirty="0"/>
            <a:t>Deferment applies to all qualifying Sailors, regardless of active duty separation date</a:t>
          </a:r>
        </a:p>
      </dsp:txBody>
      <dsp:txXfrm rot="10800000">
        <a:off x="0" y="1552295"/>
        <a:ext cx="7915511" cy="1018091"/>
      </dsp:txXfrm>
    </dsp:sp>
    <dsp:sp modelId="{0792F4EF-FA4D-472D-B14B-82DB71ADD539}">
      <dsp:nvSpPr>
        <dsp:cNvPr id="0" name=""/>
        <dsp:cNvSpPr/>
      </dsp:nvSpPr>
      <dsp:spPr>
        <a:xfrm rot="10800000">
          <a:off x="0" y="728"/>
          <a:ext cx="7915511" cy="1566848"/>
        </a:xfrm>
        <a:prstGeom prst="upArrowCallout">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70688" tIns="170688" rIns="170688" bIns="170688" numCol="1" spcCol="1270" anchor="ctr" anchorCtr="0">
          <a:noAutofit/>
        </a:bodyPr>
        <a:lstStyle/>
        <a:p>
          <a:pPr marL="0" lvl="0" indent="0" algn="ctr" defTabSz="1066800">
            <a:lnSpc>
              <a:spcPct val="90000"/>
            </a:lnSpc>
            <a:spcBef>
              <a:spcPct val="0"/>
            </a:spcBef>
            <a:spcAft>
              <a:spcPct val="35000"/>
            </a:spcAft>
            <a:buNone/>
          </a:pPr>
          <a:r>
            <a:rPr lang="en-US" sz="2400" kern="1200" dirty="0"/>
            <a:t>Sailors transferring from Active Duty into the Selected Reserves qualify for a 2-year mobilization deferment </a:t>
          </a:r>
        </a:p>
      </dsp:txBody>
      <dsp:txXfrm rot="10800000">
        <a:off x="0" y="728"/>
        <a:ext cx="7915511" cy="101809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D2FB772-F6D7-4C9F-A3AB-7CB8B4DCD507}">
      <dsp:nvSpPr>
        <dsp:cNvPr id="0" name=""/>
        <dsp:cNvSpPr/>
      </dsp:nvSpPr>
      <dsp:spPr>
        <a:xfrm>
          <a:off x="2280144" y="1060457"/>
          <a:ext cx="492856" cy="91440"/>
        </a:xfrm>
        <a:custGeom>
          <a:avLst/>
          <a:gdLst/>
          <a:ahLst/>
          <a:cxnLst/>
          <a:rect l="0" t="0" r="0" b="0"/>
          <a:pathLst>
            <a:path>
              <a:moveTo>
                <a:pt x="0" y="45720"/>
              </a:moveTo>
              <a:lnTo>
                <a:pt x="492856" y="45720"/>
              </a:lnTo>
            </a:path>
          </a:pathLst>
        </a:custGeom>
        <a:noFill/>
        <a:ln w="6350" cap="flat" cmpd="sng" algn="ctr">
          <a:solidFill>
            <a:schemeClr val="accent2">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dirty="0"/>
        </a:p>
      </dsp:txBody>
      <dsp:txXfrm>
        <a:off x="2513486" y="1103559"/>
        <a:ext cx="26172" cy="5234"/>
      </dsp:txXfrm>
    </dsp:sp>
    <dsp:sp modelId="{FD8EB69E-CB24-407B-8A0B-2CB1D0F0E7F7}">
      <dsp:nvSpPr>
        <dsp:cNvPr id="0" name=""/>
        <dsp:cNvSpPr/>
      </dsp:nvSpPr>
      <dsp:spPr>
        <a:xfrm>
          <a:off x="6045" y="423407"/>
          <a:ext cx="2275898" cy="1365538"/>
        </a:xfrm>
        <a:prstGeom prst="rect">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11521" tIns="117061" rIns="111521" bIns="117061" numCol="1" spcCol="1270" anchor="ctr" anchorCtr="0">
          <a:noAutofit/>
        </a:bodyPr>
        <a:lstStyle/>
        <a:p>
          <a:pPr marL="0" lvl="0" indent="0" algn="ctr" defTabSz="577850">
            <a:lnSpc>
              <a:spcPct val="90000"/>
            </a:lnSpc>
            <a:spcBef>
              <a:spcPct val="0"/>
            </a:spcBef>
            <a:spcAft>
              <a:spcPct val="35000"/>
            </a:spcAft>
            <a:buNone/>
          </a:pPr>
          <a:r>
            <a:rPr lang="en-US" sz="1300" kern="1200" dirty="0"/>
            <a:t>From The Fleet To The Navy Reserve Center</a:t>
          </a:r>
        </a:p>
      </dsp:txBody>
      <dsp:txXfrm>
        <a:off x="6045" y="423407"/>
        <a:ext cx="2275898" cy="1365538"/>
      </dsp:txXfrm>
    </dsp:sp>
    <dsp:sp modelId="{88AC93C7-0515-4634-8321-89B50E7AE36A}">
      <dsp:nvSpPr>
        <dsp:cNvPr id="0" name=""/>
        <dsp:cNvSpPr/>
      </dsp:nvSpPr>
      <dsp:spPr>
        <a:xfrm>
          <a:off x="5079499" y="1060457"/>
          <a:ext cx="492856" cy="91440"/>
        </a:xfrm>
        <a:custGeom>
          <a:avLst/>
          <a:gdLst/>
          <a:ahLst/>
          <a:cxnLst/>
          <a:rect l="0" t="0" r="0" b="0"/>
          <a:pathLst>
            <a:path>
              <a:moveTo>
                <a:pt x="0" y="45720"/>
              </a:moveTo>
              <a:lnTo>
                <a:pt x="492856" y="45720"/>
              </a:lnTo>
            </a:path>
          </a:pathLst>
        </a:custGeom>
        <a:noFill/>
        <a:ln w="6350" cap="flat" cmpd="sng" algn="ctr">
          <a:solidFill>
            <a:schemeClr val="accent2">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dirty="0"/>
        </a:p>
      </dsp:txBody>
      <dsp:txXfrm>
        <a:off x="5312841" y="1103559"/>
        <a:ext cx="26172" cy="5234"/>
      </dsp:txXfrm>
    </dsp:sp>
    <dsp:sp modelId="{CB6A04CE-031F-4B25-8ED0-7C2FCB9058D1}">
      <dsp:nvSpPr>
        <dsp:cNvPr id="0" name=""/>
        <dsp:cNvSpPr/>
      </dsp:nvSpPr>
      <dsp:spPr>
        <a:xfrm>
          <a:off x="2805400" y="423407"/>
          <a:ext cx="2275898" cy="1365538"/>
        </a:xfrm>
        <a:prstGeom prst="rect">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11521" tIns="117061" rIns="111521" bIns="117061" numCol="1" spcCol="1270" anchor="ctr" anchorCtr="0">
          <a:noAutofit/>
        </a:bodyPr>
        <a:lstStyle/>
        <a:p>
          <a:pPr marL="0" lvl="0" indent="0" algn="ctr" defTabSz="577850">
            <a:lnSpc>
              <a:spcPct val="90000"/>
            </a:lnSpc>
            <a:spcBef>
              <a:spcPct val="0"/>
            </a:spcBef>
            <a:spcAft>
              <a:spcPct val="35000"/>
            </a:spcAft>
            <a:buNone/>
          </a:pPr>
          <a:r>
            <a:rPr lang="en-US" sz="1300" kern="1200" dirty="0"/>
            <a:t>The RPAC facilitates the transition of Active Duty/ Training and Administering the Reserves (TAR) enlisted service members to the Selected Reserves through:</a:t>
          </a:r>
        </a:p>
      </dsp:txBody>
      <dsp:txXfrm>
        <a:off x="2805400" y="423407"/>
        <a:ext cx="2275898" cy="1365538"/>
      </dsp:txXfrm>
    </dsp:sp>
    <dsp:sp modelId="{C56FCF29-D6FE-40E7-A095-0F480F60545F}">
      <dsp:nvSpPr>
        <dsp:cNvPr id="0" name=""/>
        <dsp:cNvSpPr/>
      </dsp:nvSpPr>
      <dsp:spPr>
        <a:xfrm>
          <a:off x="1143995" y="1787146"/>
          <a:ext cx="5598709" cy="492856"/>
        </a:xfrm>
        <a:custGeom>
          <a:avLst/>
          <a:gdLst/>
          <a:ahLst/>
          <a:cxnLst/>
          <a:rect l="0" t="0" r="0" b="0"/>
          <a:pathLst>
            <a:path>
              <a:moveTo>
                <a:pt x="5598709" y="0"/>
              </a:moveTo>
              <a:lnTo>
                <a:pt x="5598709" y="263528"/>
              </a:lnTo>
              <a:lnTo>
                <a:pt x="0" y="263528"/>
              </a:lnTo>
              <a:lnTo>
                <a:pt x="0" y="492856"/>
              </a:lnTo>
            </a:path>
          </a:pathLst>
        </a:custGeom>
        <a:noFill/>
        <a:ln w="6350" cap="flat" cmpd="sng" algn="ctr">
          <a:solidFill>
            <a:schemeClr val="accent2">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dirty="0"/>
        </a:p>
      </dsp:txBody>
      <dsp:txXfrm>
        <a:off x="3802771" y="2030957"/>
        <a:ext cx="281156" cy="5234"/>
      </dsp:txXfrm>
    </dsp:sp>
    <dsp:sp modelId="{F75ECD80-6373-4704-92BF-1E918CD29235}">
      <dsp:nvSpPr>
        <dsp:cNvPr id="0" name=""/>
        <dsp:cNvSpPr/>
      </dsp:nvSpPr>
      <dsp:spPr>
        <a:xfrm>
          <a:off x="5604755" y="423407"/>
          <a:ext cx="2275898" cy="1365538"/>
        </a:xfrm>
        <a:prstGeom prst="rect">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11521" tIns="117061" rIns="111521" bIns="117061" numCol="1" spcCol="1270" anchor="ctr" anchorCtr="0">
          <a:noAutofit/>
        </a:bodyPr>
        <a:lstStyle/>
        <a:p>
          <a:pPr marL="0" lvl="0" indent="0" algn="ctr" defTabSz="577850">
            <a:lnSpc>
              <a:spcPct val="90000"/>
            </a:lnSpc>
            <a:spcBef>
              <a:spcPct val="0"/>
            </a:spcBef>
            <a:spcAft>
              <a:spcPct val="35000"/>
            </a:spcAft>
            <a:buNone/>
          </a:pPr>
          <a:r>
            <a:rPr lang="en-US" sz="1300" kern="1200" dirty="0"/>
            <a:t>Transition</a:t>
          </a:r>
          <a:r>
            <a:rPr lang="en-US" sz="1300" kern="1200" baseline="0" dirty="0"/>
            <a:t> requests that are completed by the Sailor and CCC</a:t>
          </a:r>
          <a:endParaRPr lang="en-US" sz="1300" kern="1200" dirty="0"/>
        </a:p>
      </dsp:txBody>
      <dsp:txXfrm>
        <a:off x="5604755" y="423407"/>
        <a:ext cx="2275898" cy="1365538"/>
      </dsp:txXfrm>
    </dsp:sp>
    <dsp:sp modelId="{B2C50F92-5B8A-442E-9303-4C5A91930E74}">
      <dsp:nvSpPr>
        <dsp:cNvPr id="0" name=""/>
        <dsp:cNvSpPr/>
      </dsp:nvSpPr>
      <dsp:spPr>
        <a:xfrm>
          <a:off x="2280144" y="2949452"/>
          <a:ext cx="492856" cy="91440"/>
        </a:xfrm>
        <a:custGeom>
          <a:avLst/>
          <a:gdLst/>
          <a:ahLst/>
          <a:cxnLst/>
          <a:rect l="0" t="0" r="0" b="0"/>
          <a:pathLst>
            <a:path>
              <a:moveTo>
                <a:pt x="0" y="45720"/>
              </a:moveTo>
              <a:lnTo>
                <a:pt x="492856" y="45720"/>
              </a:lnTo>
            </a:path>
          </a:pathLst>
        </a:custGeom>
        <a:noFill/>
        <a:ln w="6350" cap="flat" cmpd="sng" algn="ctr">
          <a:solidFill>
            <a:schemeClr val="accent2">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dirty="0"/>
        </a:p>
      </dsp:txBody>
      <dsp:txXfrm>
        <a:off x="2513486" y="2992555"/>
        <a:ext cx="26172" cy="5234"/>
      </dsp:txXfrm>
    </dsp:sp>
    <dsp:sp modelId="{4536D4AB-C804-4427-972B-6F0B7723D191}">
      <dsp:nvSpPr>
        <dsp:cNvPr id="0" name=""/>
        <dsp:cNvSpPr/>
      </dsp:nvSpPr>
      <dsp:spPr>
        <a:xfrm>
          <a:off x="6045" y="2312403"/>
          <a:ext cx="2275898" cy="1365538"/>
        </a:xfrm>
        <a:prstGeom prst="rect">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11521" tIns="117061" rIns="111521" bIns="117061" numCol="1" spcCol="1270" anchor="ctr" anchorCtr="0">
          <a:noAutofit/>
        </a:bodyPr>
        <a:lstStyle/>
        <a:p>
          <a:pPr marL="0" lvl="0" indent="0" algn="ctr" defTabSz="577850">
            <a:lnSpc>
              <a:spcPct val="90000"/>
            </a:lnSpc>
            <a:spcBef>
              <a:spcPct val="0"/>
            </a:spcBef>
            <a:spcAft>
              <a:spcPct val="35000"/>
            </a:spcAft>
            <a:buNone/>
          </a:pPr>
          <a:r>
            <a:rPr lang="en-US" sz="1300" kern="1200" dirty="0"/>
            <a:t>Career Waypoints (C-WAY) or</a:t>
          </a:r>
        </a:p>
        <a:p>
          <a:pPr marL="0" lvl="0" indent="0" algn="ctr" defTabSz="577850">
            <a:lnSpc>
              <a:spcPct val="90000"/>
            </a:lnSpc>
            <a:spcBef>
              <a:spcPct val="0"/>
            </a:spcBef>
            <a:spcAft>
              <a:spcPct val="35000"/>
            </a:spcAft>
            <a:buNone/>
          </a:pPr>
          <a:r>
            <a:rPr lang="en-US" sz="1300" kern="1200" dirty="0"/>
            <a:t>NAVPERS 1306/7</a:t>
          </a:r>
        </a:p>
      </dsp:txBody>
      <dsp:txXfrm>
        <a:off x="6045" y="2312403"/>
        <a:ext cx="2275898" cy="1365538"/>
      </dsp:txXfrm>
    </dsp:sp>
    <dsp:sp modelId="{F796BD6C-CB82-43E7-8D1B-548D433383A6}">
      <dsp:nvSpPr>
        <dsp:cNvPr id="0" name=""/>
        <dsp:cNvSpPr/>
      </dsp:nvSpPr>
      <dsp:spPr>
        <a:xfrm>
          <a:off x="2805400" y="2312403"/>
          <a:ext cx="2275898" cy="1365538"/>
        </a:xfrm>
        <a:prstGeom prst="rect">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11521" tIns="117061" rIns="111521" bIns="117061" numCol="1" spcCol="1270" anchor="ctr" anchorCtr="0">
          <a:noAutofit/>
        </a:bodyPr>
        <a:lstStyle/>
        <a:p>
          <a:pPr marL="0" lvl="0" indent="0" algn="ctr" defTabSz="577850">
            <a:lnSpc>
              <a:spcPct val="90000"/>
            </a:lnSpc>
            <a:spcBef>
              <a:spcPct val="0"/>
            </a:spcBef>
            <a:spcAft>
              <a:spcPct val="35000"/>
            </a:spcAft>
            <a:buNone/>
          </a:pPr>
          <a:r>
            <a:rPr lang="en-US" sz="1300" kern="1200" dirty="0"/>
            <a:t>The RPAC is a conduit between the Sailor and the Reserve Center to make the transition as smooth as possible.</a:t>
          </a:r>
        </a:p>
      </dsp:txBody>
      <dsp:txXfrm>
        <a:off x="2805400" y="2312403"/>
        <a:ext cx="2275898" cy="1365538"/>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ED37760-A6E1-4D5E-8C0E-E4C2AAE65DFE}">
      <dsp:nvSpPr>
        <dsp:cNvPr id="0" name=""/>
        <dsp:cNvSpPr/>
      </dsp:nvSpPr>
      <dsp:spPr>
        <a:xfrm>
          <a:off x="2253978" y="1179"/>
          <a:ext cx="1436822" cy="718411"/>
        </a:xfrm>
        <a:prstGeom prst="roundRect">
          <a:avLst>
            <a:gd name="adj" fmla="val 10000"/>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6350" tIns="6350" rIns="6350" bIns="6350" numCol="1" spcCol="1270" anchor="ctr" anchorCtr="0">
          <a:noAutofit/>
        </a:bodyPr>
        <a:lstStyle/>
        <a:p>
          <a:pPr marL="0" lvl="0" indent="0" algn="ctr" defTabSz="444500">
            <a:lnSpc>
              <a:spcPct val="90000"/>
            </a:lnSpc>
            <a:spcBef>
              <a:spcPct val="0"/>
            </a:spcBef>
            <a:spcAft>
              <a:spcPct val="35000"/>
            </a:spcAft>
            <a:buNone/>
          </a:pPr>
          <a:r>
            <a:rPr lang="en-US" sz="1000" kern="1200" dirty="0"/>
            <a:t>The TA will work directly with CCC’S &amp; SAILORS:</a:t>
          </a:r>
        </a:p>
      </dsp:txBody>
      <dsp:txXfrm>
        <a:off x="2275020" y="22221"/>
        <a:ext cx="1394738" cy="676327"/>
      </dsp:txXfrm>
    </dsp:sp>
    <dsp:sp modelId="{3386A7BC-58E8-4368-BDE4-19F301AB801F}">
      <dsp:nvSpPr>
        <dsp:cNvPr id="0" name=""/>
        <dsp:cNvSpPr/>
      </dsp:nvSpPr>
      <dsp:spPr>
        <a:xfrm>
          <a:off x="2253978" y="827352"/>
          <a:ext cx="1436822" cy="718411"/>
        </a:xfrm>
        <a:prstGeom prst="roundRect">
          <a:avLst>
            <a:gd name="adj" fmla="val 10000"/>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6350" tIns="6350" rIns="6350" bIns="6350" numCol="1" spcCol="1270" anchor="ctr" anchorCtr="0">
          <a:noAutofit/>
        </a:bodyPr>
        <a:lstStyle/>
        <a:p>
          <a:pPr marL="0" lvl="0" indent="0" algn="ctr" defTabSz="444500">
            <a:lnSpc>
              <a:spcPct val="90000"/>
            </a:lnSpc>
            <a:spcBef>
              <a:spcPct val="0"/>
            </a:spcBef>
            <a:spcAft>
              <a:spcPct val="35000"/>
            </a:spcAft>
            <a:buNone/>
          </a:pPr>
          <a:r>
            <a:rPr lang="en-US" sz="1000" kern="1200" dirty="0"/>
            <a:t>They will help prepare and expedite documents</a:t>
          </a:r>
        </a:p>
      </dsp:txBody>
      <dsp:txXfrm>
        <a:off x="2275020" y="848394"/>
        <a:ext cx="1394738" cy="676327"/>
      </dsp:txXfrm>
    </dsp:sp>
    <dsp:sp modelId="{03B062C2-45BF-4CA7-9E35-6BE60DCD41F8}">
      <dsp:nvSpPr>
        <dsp:cNvPr id="0" name=""/>
        <dsp:cNvSpPr/>
      </dsp:nvSpPr>
      <dsp:spPr>
        <a:xfrm>
          <a:off x="2253978" y="1653525"/>
          <a:ext cx="1436822" cy="718411"/>
        </a:xfrm>
        <a:prstGeom prst="roundRect">
          <a:avLst>
            <a:gd name="adj" fmla="val 10000"/>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6350" tIns="6350" rIns="6350" bIns="6350" numCol="1" spcCol="1270" anchor="ctr" anchorCtr="0">
          <a:noAutofit/>
        </a:bodyPr>
        <a:lstStyle/>
        <a:p>
          <a:pPr marL="0" lvl="0" indent="0" algn="ctr" defTabSz="444500">
            <a:lnSpc>
              <a:spcPct val="90000"/>
            </a:lnSpc>
            <a:spcBef>
              <a:spcPct val="0"/>
            </a:spcBef>
            <a:spcAft>
              <a:spcPct val="35000"/>
            </a:spcAft>
            <a:buNone/>
          </a:pPr>
          <a:r>
            <a:rPr lang="en-US" sz="1000" kern="1200" dirty="0"/>
            <a:t>The TA will be the POC regarding Navy Reserve programs, policies, and transition:</a:t>
          </a:r>
        </a:p>
      </dsp:txBody>
      <dsp:txXfrm>
        <a:off x="2275020" y="1674567"/>
        <a:ext cx="1394738" cy="676327"/>
      </dsp:txXfrm>
    </dsp:sp>
    <dsp:sp modelId="{FC7435C6-83D0-48AA-80BA-10A4BBFA8BC2}">
      <dsp:nvSpPr>
        <dsp:cNvPr id="0" name=""/>
        <dsp:cNvSpPr/>
      </dsp:nvSpPr>
      <dsp:spPr>
        <a:xfrm rot="17350740">
          <a:off x="3103442" y="1170495"/>
          <a:ext cx="1749445" cy="32124"/>
        </a:xfrm>
        <a:custGeom>
          <a:avLst/>
          <a:gdLst/>
          <a:ahLst/>
          <a:cxnLst/>
          <a:rect l="0" t="0" r="0" b="0"/>
          <a:pathLst>
            <a:path>
              <a:moveTo>
                <a:pt x="0" y="16062"/>
              </a:moveTo>
              <a:lnTo>
                <a:pt x="1749445" y="16062"/>
              </a:lnTo>
            </a:path>
          </a:pathLst>
        </a:custGeom>
        <a:noFill/>
        <a:ln w="12700" cap="flat" cmpd="sng" algn="ctr">
          <a:solidFill>
            <a:schemeClr val="accent3">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66700">
            <a:lnSpc>
              <a:spcPct val="90000"/>
            </a:lnSpc>
            <a:spcBef>
              <a:spcPct val="0"/>
            </a:spcBef>
            <a:spcAft>
              <a:spcPct val="35000"/>
            </a:spcAft>
            <a:buNone/>
          </a:pPr>
          <a:endParaRPr lang="en-US" sz="600" kern="1200" dirty="0"/>
        </a:p>
      </dsp:txBody>
      <dsp:txXfrm>
        <a:off x="3934429" y="1142821"/>
        <a:ext cx="87472" cy="87472"/>
      </dsp:txXfrm>
    </dsp:sp>
    <dsp:sp modelId="{439D326E-2835-442F-BF26-5A79E28E5699}">
      <dsp:nvSpPr>
        <dsp:cNvPr id="0" name=""/>
        <dsp:cNvSpPr/>
      </dsp:nvSpPr>
      <dsp:spPr>
        <a:xfrm>
          <a:off x="4265530" y="1179"/>
          <a:ext cx="1436822" cy="718411"/>
        </a:xfrm>
        <a:prstGeom prst="roundRect">
          <a:avLst>
            <a:gd name="adj" fmla="val 10000"/>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6350" tIns="6350" rIns="6350" bIns="6350" numCol="1" spcCol="1270" anchor="ctr" anchorCtr="0">
          <a:noAutofit/>
        </a:bodyPr>
        <a:lstStyle/>
        <a:p>
          <a:pPr marL="0" lvl="0" indent="0" algn="ctr" defTabSz="444500">
            <a:lnSpc>
              <a:spcPct val="90000"/>
            </a:lnSpc>
            <a:spcBef>
              <a:spcPct val="0"/>
            </a:spcBef>
            <a:spcAft>
              <a:spcPct val="35000"/>
            </a:spcAft>
            <a:buNone/>
          </a:pPr>
          <a:r>
            <a:rPr lang="en-US" sz="1000" kern="1200" dirty="0"/>
            <a:t>Bonus Eligibility</a:t>
          </a:r>
        </a:p>
      </dsp:txBody>
      <dsp:txXfrm>
        <a:off x="4286572" y="22221"/>
        <a:ext cx="1394738" cy="676327"/>
      </dsp:txXfrm>
    </dsp:sp>
    <dsp:sp modelId="{0F90049A-48F0-45C3-99CF-184C76B3D792}">
      <dsp:nvSpPr>
        <dsp:cNvPr id="0" name=""/>
        <dsp:cNvSpPr/>
      </dsp:nvSpPr>
      <dsp:spPr>
        <a:xfrm rot="18289469">
          <a:off x="3474956" y="1583582"/>
          <a:ext cx="1006417" cy="32124"/>
        </a:xfrm>
        <a:custGeom>
          <a:avLst/>
          <a:gdLst/>
          <a:ahLst/>
          <a:cxnLst/>
          <a:rect l="0" t="0" r="0" b="0"/>
          <a:pathLst>
            <a:path>
              <a:moveTo>
                <a:pt x="0" y="16062"/>
              </a:moveTo>
              <a:lnTo>
                <a:pt x="1006417" y="16062"/>
              </a:lnTo>
            </a:path>
          </a:pathLst>
        </a:custGeom>
        <a:noFill/>
        <a:ln w="12700" cap="flat" cmpd="sng" algn="ctr">
          <a:solidFill>
            <a:schemeClr val="accent3">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dirty="0"/>
        </a:p>
      </dsp:txBody>
      <dsp:txXfrm>
        <a:off x="3953005" y="1574484"/>
        <a:ext cx="50320" cy="50320"/>
      </dsp:txXfrm>
    </dsp:sp>
    <dsp:sp modelId="{6F8A57CE-DEC9-409E-96E0-7619DFF4A7FD}">
      <dsp:nvSpPr>
        <dsp:cNvPr id="0" name=""/>
        <dsp:cNvSpPr/>
      </dsp:nvSpPr>
      <dsp:spPr>
        <a:xfrm>
          <a:off x="4265530" y="827352"/>
          <a:ext cx="1436822" cy="718411"/>
        </a:xfrm>
        <a:prstGeom prst="roundRect">
          <a:avLst>
            <a:gd name="adj" fmla="val 10000"/>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6350" tIns="6350" rIns="6350" bIns="6350" numCol="1" spcCol="1270" anchor="ctr" anchorCtr="0">
          <a:noAutofit/>
        </a:bodyPr>
        <a:lstStyle/>
        <a:p>
          <a:pPr marL="0" lvl="0" indent="0" algn="ctr" defTabSz="444500">
            <a:lnSpc>
              <a:spcPct val="90000"/>
            </a:lnSpc>
            <a:spcBef>
              <a:spcPct val="0"/>
            </a:spcBef>
            <a:spcAft>
              <a:spcPct val="35000"/>
            </a:spcAft>
            <a:buNone/>
          </a:pPr>
          <a:r>
            <a:rPr lang="en-US" sz="1000" kern="1200" dirty="0"/>
            <a:t>24 Month Deployment Deferment</a:t>
          </a:r>
        </a:p>
      </dsp:txBody>
      <dsp:txXfrm>
        <a:off x="4286572" y="848394"/>
        <a:ext cx="1394738" cy="676327"/>
      </dsp:txXfrm>
    </dsp:sp>
    <dsp:sp modelId="{4810F479-C982-4096-8DD4-94068046CA3F}">
      <dsp:nvSpPr>
        <dsp:cNvPr id="0" name=""/>
        <dsp:cNvSpPr/>
      </dsp:nvSpPr>
      <dsp:spPr>
        <a:xfrm>
          <a:off x="3690800" y="1996668"/>
          <a:ext cx="574729" cy="32124"/>
        </a:xfrm>
        <a:custGeom>
          <a:avLst/>
          <a:gdLst/>
          <a:ahLst/>
          <a:cxnLst/>
          <a:rect l="0" t="0" r="0" b="0"/>
          <a:pathLst>
            <a:path>
              <a:moveTo>
                <a:pt x="0" y="16062"/>
              </a:moveTo>
              <a:lnTo>
                <a:pt x="574729" y="16062"/>
              </a:lnTo>
            </a:path>
          </a:pathLst>
        </a:custGeom>
        <a:noFill/>
        <a:ln w="12700" cap="flat" cmpd="sng" algn="ctr">
          <a:solidFill>
            <a:schemeClr val="accent3">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dirty="0"/>
        </a:p>
      </dsp:txBody>
      <dsp:txXfrm>
        <a:off x="3963797" y="1998362"/>
        <a:ext cx="28736" cy="28736"/>
      </dsp:txXfrm>
    </dsp:sp>
    <dsp:sp modelId="{BFC5C7FC-F2E7-4D99-9B2F-C0B9E2831157}">
      <dsp:nvSpPr>
        <dsp:cNvPr id="0" name=""/>
        <dsp:cNvSpPr/>
      </dsp:nvSpPr>
      <dsp:spPr>
        <a:xfrm>
          <a:off x="4265530" y="1653525"/>
          <a:ext cx="1436822" cy="718411"/>
        </a:xfrm>
        <a:prstGeom prst="roundRect">
          <a:avLst>
            <a:gd name="adj" fmla="val 10000"/>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6350" tIns="6350" rIns="6350" bIns="6350" numCol="1" spcCol="1270" anchor="ctr" anchorCtr="0">
          <a:noAutofit/>
        </a:bodyPr>
        <a:lstStyle/>
        <a:p>
          <a:pPr marL="0" lvl="0" indent="0" algn="ctr" defTabSz="444500">
            <a:lnSpc>
              <a:spcPct val="90000"/>
            </a:lnSpc>
            <a:spcBef>
              <a:spcPct val="0"/>
            </a:spcBef>
            <a:spcAft>
              <a:spcPct val="35000"/>
            </a:spcAft>
            <a:buNone/>
          </a:pPr>
          <a:r>
            <a:rPr lang="en-US" sz="1000" kern="1200" dirty="0"/>
            <a:t>TAMP &amp; Tricare Reserve Select</a:t>
          </a:r>
        </a:p>
      </dsp:txBody>
      <dsp:txXfrm>
        <a:off x="4286572" y="1674567"/>
        <a:ext cx="1394738" cy="676327"/>
      </dsp:txXfrm>
    </dsp:sp>
    <dsp:sp modelId="{C682F0E2-946A-4716-9390-C8E4F84BE1B4}">
      <dsp:nvSpPr>
        <dsp:cNvPr id="0" name=""/>
        <dsp:cNvSpPr/>
      </dsp:nvSpPr>
      <dsp:spPr>
        <a:xfrm rot="3310531">
          <a:off x="3474956" y="2409755"/>
          <a:ext cx="1006417" cy="32124"/>
        </a:xfrm>
        <a:custGeom>
          <a:avLst/>
          <a:gdLst/>
          <a:ahLst/>
          <a:cxnLst/>
          <a:rect l="0" t="0" r="0" b="0"/>
          <a:pathLst>
            <a:path>
              <a:moveTo>
                <a:pt x="0" y="16062"/>
              </a:moveTo>
              <a:lnTo>
                <a:pt x="1006417" y="16062"/>
              </a:lnTo>
            </a:path>
          </a:pathLst>
        </a:custGeom>
        <a:noFill/>
        <a:ln w="12700" cap="flat" cmpd="sng" algn="ctr">
          <a:solidFill>
            <a:schemeClr val="accent3">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dirty="0"/>
        </a:p>
      </dsp:txBody>
      <dsp:txXfrm>
        <a:off x="3953005" y="2400657"/>
        <a:ext cx="50320" cy="50320"/>
      </dsp:txXfrm>
    </dsp:sp>
    <dsp:sp modelId="{08557D63-98C9-4A07-A0EE-F8C6C6022FD7}">
      <dsp:nvSpPr>
        <dsp:cNvPr id="0" name=""/>
        <dsp:cNvSpPr/>
      </dsp:nvSpPr>
      <dsp:spPr>
        <a:xfrm>
          <a:off x="4265530" y="2479698"/>
          <a:ext cx="1436822" cy="718411"/>
        </a:xfrm>
        <a:prstGeom prst="roundRect">
          <a:avLst>
            <a:gd name="adj" fmla="val 10000"/>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6350" tIns="6350" rIns="6350" bIns="6350" numCol="1" spcCol="1270" anchor="ctr" anchorCtr="0">
          <a:noAutofit/>
        </a:bodyPr>
        <a:lstStyle/>
        <a:p>
          <a:pPr marL="0" lvl="0" indent="0" algn="ctr" defTabSz="444500">
            <a:lnSpc>
              <a:spcPct val="90000"/>
            </a:lnSpc>
            <a:spcBef>
              <a:spcPct val="0"/>
            </a:spcBef>
            <a:spcAft>
              <a:spcPct val="35000"/>
            </a:spcAft>
            <a:buNone/>
          </a:pPr>
          <a:r>
            <a:rPr lang="en-US" sz="1000" kern="1200" dirty="0"/>
            <a:t>SGLI</a:t>
          </a:r>
        </a:p>
      </dsp:txBody>
      <dsp:txXfrm>
        <a:off x="4286572" y="2500740"/>
        <a:ext cx="1394738" cy="676327"/>
      </dsp:txXfrm>
    </dsp:sp>
    <dsp:sp modelId="{34B689AA-B9C5-47D8-9A1C-4065374C9786}">
      <dsp:nvSpPr>
        <dsp:cNvPr id="0" name=""/>
        <dsp:cNvSpPr/>
      </dsp:nvSpPr>
      <dsp:spPr>
        <a:xfrm rot="4249260">
          <a:off x="3103442" y="2822841"/>
          <a:ext cx="1749445" cy="32124"/>
        </a:xfrm>
        <a:custGeom>
          <a:avLst/>
          <a:gdLst/>
          <a:ahLst/>
          <a:cxnLst/>
          <a:rect l="0" t="0" r="0" b="0"/>
          <a:pathLst>
            <a:path>
              <a:moveTo>
                <a:pt x="0" y="16062"/>
              </a:moveTo>
              <a:lnTo>
                <a:pt x="1749445" y="16062"/>
              </a:lnTo>
            </a:path>
          </a:pathLst>
        </a:custGeom>
        <a:noFill/>
        <a:ln w="12700" cap="flat" cmpd="sng" algn="ctr">
          <a:solidFill>
            <a:schemeClr val="accent3">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66700">
            <a:lnSpc>
              <a:spcPct val="90000"/>
            </a:lnSpc>
            <a:spcBef>
              <a:spcPct val="0"/>
            </a:spcBef>
            <a:spcAft>
              <a:spcPct val="35000"/>
            </a:spcAft>
            <a:buNone/>
          </a:pPr>
          <a:endParaRPr lang="en-US" sz="600" kern="1200" dirty="0"/>
        </a:p>
      </dsp:txBody>
      <dsp:txXfrm>
        <a:off x="3934429" y="2795167"/>
        <a:ext cx="87472" cy="87472"/>
      </dsp:txXfrm>
    </dsp:sp>
    <dsp:sp modelId="{86D1CBE8-306C-46A6-9479-C89082165915}">
      <dsp:nvSpPr>
        <dsp:cNvPr id="0" name=""/>
        <dsp:cNvSpPr/>
      </dsp:nvSpPr>
      <dsp:spPr>
        <a:xfrm>
          <a:off x="4265530" y="3305871"/>
          <a:ext cx="1436822" cy="718411"/>
        </a:xfrm>
        <a:prstGeom prst="roundRect">
          <a:avLst>
            <a:gd name="adj" fmla="val 10000"/>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6350" tIns="6350" rIns="6350" bIns="6350" numCol="1" spcCol="1270" anchor="ctr" anchorCtr="0">
          <a:noAutofit/>
        </a:bodyPr>
        <a:lstStyle/>
        <a:p>
          <a:pPr marL="0" lvl="0" indent="0" algn="ctr" defTabSz="444500">
            <a:lnSpc>
              <a:spcPct val="90000"/>
            </a:lnSpc>
            <a:spcBef>
              <a:spcPct val="0"/>
            </a:spcBef>
            <a:spcAft>
              <a:spcPct val="35000"/>
            </a:spcAft>
            <a:buNone/>
          </a:pPr>
          <a:r>
            <a:rPr lang="en-US" sz="1000" kern="1200" dirty="0"/>
            <a:t>Reserve Retirement and more</a:t>
          </a:r>
        </a:p>
      </dsp:txBody>
      <dsp:txXfrm>
        <a:off x="4286572" y="3326913"/>
        <a:ext cx="1394738" cy="676327"/>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78E2094-F501-4722-AEC4-5734DB41580D}">
      <dsp:nvSpPr>
        <dsp:cNvPr id="0" name=""/>
        <dsp:cNvSpPr/>
      </dsp:nvSpPr>
      <dsp:spPr>
        <a:xfrm>
          <a:off x="2617485" y="499511"/>
          <a:ext cx="386571" cy="91440"/>
        </a:xfrm>
        <a:custGeom>
          <a:avLst/>
          <a:gdLst/>
          <a:ahLst/>
          <a:cxnLst/>
          <a:rect l="0" t="0" r="0" b="0"/>
          <a:pathLst>
            <a:path>
              <a:moveTo>
                <a:pt x="0" y="45720"/>
              </a:moveTo>
              <a:lnTo>
                <a:pt x="386571" y="45720"/>
              </a:lnTo>
            </a:path>
          </a:pathLst>
        </a:custGeom>
        <a:noFill/>
        <a:ln w="6350" cap="flat" cmpd="sng" algn="ctr">
          <a:solidFill>
            <a:schemeClr val="accent2">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dirty="0"/>
        </a:p>
      </dsp:txBody>
      <dsp:txXfrm>
        <a:off x="2800341" y="543145"/>
        <a:ext cx="20858" cy="4171"/>
      </dsp:txXfrm>
    </dsp:sp>
    <dsp:sp modelId="{5C20A431-053D-46C9-87A9-5B1CF6AE1944}">
      <dsp:nvSpPr>
        <dsp:cNvPr id="0" name=""/>
        <dsp:cNvSpPr/>
      </dsp:nvSpPr>
      <dsp:spPr>
        <a:xfrm>
          <a:off x="805498" y="1095"/>
          <a:ext cx="1813786" cy="1088272"/>
        </a:xfrm>
        <a:prstGeom prst="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88877" tIns="93292" rIns="88877" bIns="93292" numCol="1" spcCol="1270" anchor="ctr" anchorCtr="0">
          <a:noAutofit/>
        </a:bodyPr>
        <a:lstStyle/>
        <a:p>
          <a:pPr marL="0" lvl="0" indent="0" algn="ctr" defTabSz="577850">
            <a:lnSpc>
              <a:spcPct val="90000"/>
            </a:lnSpc>
            <a:spcBef>
              <a:spcPct val="0"/>
            </a:spcBef>
            <a:spcAft>
              <a:spcPct val="35000"/>
            </a:spcAft>
            <a:buNone/>
          </a:pPr>
          <a:r>
            <a:rPr lang="en-US" sz="1300" kern="1200" dirty="0"/>
            <a:t>CAREER DEVELOPMENT BOARD (C-Way, Separation, MNA)</a:t>
          </a:r>
        </a:p>
      </dsp:txBody>
      <dsp:txXfrm>
        <a:off x="805498" y="1095"/>
        <a:ext cx="1813786" cy="1088272"/>
      </dsp:txXfrm>
    </dsp:sp>
    <dsp:sp modelId="{296E166C-8122-4CC9-B92B-770A7B188EBC}">
      <dsp:nvSpPr>
        <dsp:cNvPr id="0" name=""/>
        <dsp:cNvSpPr/>
      </dsp:nvSpPr>
      <dsp:spPr>
        <a:xfrm>
          <a:off x="4848443" y="499511"/>
          <a:ext cx="386571" cy="91440"/>
        </a:xfrm>
        <a:custGeom>
          <a:avLst/>
          <a:gdLst/>
          <a:ahLst/>
          <a:cxnLst/>
          <a:rect l="0" t="0" r="0" b="0"/>
          <a:pathLst>
            <a:path>
              <a:moveTo>
                <a:pt x="0" y="45720"/>
              </a:moveTo>
              <a:lnTo>
                <a:pt x="386571" y="45720"/>
              </a:lnTo>
            </a:path>
          </a:pathLst>
        </a:custGeom>
        <a:noFill/>
        <a:ln w="6350" cap="flat" cmpd="sng" algn="ctr">
          <a:solidFill>
            <a:schemeClr val="accent2">
              <a:hueOff val="-1540017"/>
              <a:satOff val="15064"/>
              <a:lumOff val="3203"/>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dirty="0"/>
        </a:p>
      </dsp:txBody>
      <dsp:txXfrm>
        <a:off x="5031299" y="543145"/>
        <a:ext cx="20858" cy="4171"/>
      </dsp:txXfrm>
    </dsp:sp>
    <dsp:sp modelId="{E961F5FF-C8DD-441B-9CFC-83078189D5FF}">
      <dsp:nvSpPr>
        <dsp:cNvPr id="0" name=""/>
        <dsp:cNvSpPr/>
      </dsp:nvSpPr>
      <dsp:spPr>
        <a:xfrm>
          <a:off x="3036456" y="1095"/>
          <a:ext cx="1813786" cy="1088272"/>
        </a:xfrm>
        <a:prstGeom prst="rect">
          <a:avLst/>
        </a:prstGeom>
        <a:gradFill rotWithShape="0">
          <a:gsLst>
            <a:gs pos="0">
              <a:schemeClr val="accent2">
                <a:hueOff val="-1320014"/>
                <a:satOff val="12912"/>
                <a:lumOff val="2745"/>
                <a:alphaOff val="0"/>
                <a:satMod val="103000"/>
                <a:lumMod val="102000"/>
                <a:tint val="94000"/>
              </a:schemeClr>
            </a:gs>
            <a:gs pos="50000">
              <a:schemeClr val="accent2">
                <a:hueOff val="-1320014"/>
                <a:satOff val="12912"/>
                <a:lumOff val="2745"/>
                <a:alphaOff val="0"/>
                <a:satMod val="110000"/>
                <a:lumMod val="100000"/>
                <a:shade val="100000"/>
              </a:schemeClr>
            </a:gs>
            <a:gs pos="100000">
              <a:schemeClr val="accent2">
                <a:hueOff val="-1320014"/>
                <a:satOff val="12912"/>
                <a:lumOff val="2745"/>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88877" tIns="93292" rIns="88877" bIns="93292" numCol="1" spcCol="1270" anchor="ctr" anchorCtr="0">
          <a:noAutofit/>
        </a:bodyPr>
        <a:lstStyle/>
        <a:p>
          <a:pPr marL="0" lvl="0" indent="0" algn="ctr" defTabSz="577850">
            <a:lnSpc>
              <a:spcPct val="90000"/>
            </a:lnSpc>
            <a:spcBef>
              <a:spcPct val="0"/>
            </a:spcBef>
            <a:spcAft>
              <a:spcPct val="35000"/>
            </a:spcAft>
            <a:buNone/>
          </a:pPr>
          <a:r>
            <a:rPr lang="en-US" sz="1300" kern="1200" dirty="0"/>
            <a:t>Discuss Reserve benefits for separating/undecided Sailors.</a:t>
          </a:r>
        </a:p>
      </dsp:txBody>
      <dsp:txXfrm>
        <a:off x="3036456" y="1095"/>
        <a:ext cx="1813786" cy="1088272"/>
      </dsp:txXfrm>
    </dsp:sp>
    <dsp:sp modelId="{DBCA57E0-CEE9-4CAB-B936-B6FF4B79D571}">
      <dsp:nvSpPr>
        <dsp:cNvPr id="0" name=""/>
        <dsp:cNvSpPr/>
      </dsp:nvSpPr>
      <dsp:spPr>
        <a:xfrm>
          <a:off x="1712392" y="1087567"/>
          <a:ext cx="4461915" cy="386571"/>
        </a:xfrm>
        <a:custGeom>
          <a:avLst/>
          <a:gdLst/>
          <a:ahLst/>
          <a:cxnLst/>
          <a:rect l="0" t="0" r="0" b="0"/>
          <a:pathLst>
            <a:path>
              <a:moveTo>
                <a:pt x="4461915" y="0"/>
              </a:moveTo>
              <a:lnTo>
                <a:pt x="4461915" y="210385"/>
              </a:lnTo>
              <a:lnTo>
                <a:pt x="0" y="210385"/>
              </a:lnTo>
              <a:lnTo>
                <a:pt x="0" y="386571"/>
              </a:lnTo>
            </a:path>
          </a:pathLst>
        </a:custGeom>
        <a:noFill/>
        <a:ln w="6350" cap="flat" cmpd="sng" algn="ctr">
          <a:solidFill>
            <a:schemeClr val="accent2">
              <a:hueOff val="-3080033"/>
              <a:satOff val="30128"/>
              <a:lumOff val="6405"/>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dirty="0"/>
        </a:p>
      </dsp:txBody>
      <dsp:txXfrm>
        <a:off x="3831315" y="1278767"/>
        <a:ext cx="224068" cy="4171"/>
      </dsp:txXfrm>
    </dsp:sp>
    <dsp:sp modelId="{B93D8680-E225-4B57-B01B-7F3695F2B2FC}">
      <dsp:nvSpPr>
        <dsp:cNvPr id="0" name=""/>
        <dsp:cNvSpPr/>
      </dsp:nvSpPr>
      <dsp:spPr>
        <a:xfrm>
          <a:off x="5267414" y="1095"/>
          <a:ext cx="1813786" cy="1088272"/>
        </a:xfrm>
        <a:prstGeom prst="rect">
          <a:avLst/>
        </a:prstGeom>
        <a:gradFill rotWithShape="0">
          <a:gsLst>
            <a:gs pos="0">
              <a:schemeClr val="accent2">
                <a:hueOff val="-2640028"/>
                <a:satOff val="25824"/>
                <a:lumOff val="5490"/>
                <a:alphaOff val="0"/>
                <a:satMod val="103000"/>
                <a:lumMod val="102000"/>
                <a:tint val="94000"/>
              </a:schemeClr>
            </a:gs>
            <a:gs pos="50000">
              <a:schemeClr val="accent2">
                <a:hueOff val="-2640028"/>
                <a:satOff val="25824"/>
                <a:lumOff val="5490"/>
                <a:alphaOff val="0"/>
                <a:satMod val="110000"/>
                <a:lumMod val="100000"/>
                <a:shade val="100000"/>
              </a:schemeClr>
            </a:gs>
            <a:gs pos="100000">
              <a:schemeClr val="accent2">
                <a:hueOff val="-2640028"/>
                <a:satOff val="25824"/>
                <a:lumOff val="549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88877" tIns="93292" rIns="88877" bIns="93292" numCol="1" spcCol="1270" anchor="ctr" anchorCtr="0">
          <a:noAutofit/>
        </a:bodyPr>
        <a:lstStyle/>
        <a:p>
          <a:pPr marL="0" lvl="0" indent="0" algn="ctr" defTabSz="577850">
            <a:lnSpc>
              <a:spcPct val="90000"/>
            </a:lnSpc>
            <a:spcBef>
              <a:spcPct val="0"/>
            </a:spcBef>
            <a:spcAft>
              <a:spcPct val="35000"/>
            </a:spcAft>
            <a:buNone/>
          </a:pPr>
          <a:r>
            <a:rPr lang="en-US" sz="1300" kern="1200" dirty="0"/>
            <a:t>Update Career Intentions in CIMS, C-Way and MNA.</a:t>
          </a:r>
        </a:p>
      </dsp:txBody>
      <dsp:txXfrm>
        <a:off x="5267414" y="1095"/>
        <a:ext cx="1813786" cy="1088272"/>
      </dsp:txXfrm>
    </dsp:sp>
    <dsp:sp modelId="{4386A11C-46EC-4498-9D12-864AFB3F7385}">
      <dsp:nvSpPr>
        <dsp:cNvPr id="0" name=""/>
        <dsp:cNvSpPr/>
      </dsp:nvSpPr>
      <dsp:spPr>
        <a:xfrm>
          <a:off x="2617485" y="2004954"/>
          <a:ext cx="386571" cy="91440"/>
        </a:xfrm>
        <a:custGeom>
          <a:avLst/>
          <a:gdLst/>
          <a:ahLst/>
          <a:cxnLst/>
          <a:rect l="0" t="0" r="0" b="0"/>
          <a:pathLst>
            <a:path>
              <a:moveTo>
                <a:pt x="0" y="45720"/>
              </a:moveTo>
              <a:lnTo>
                <a:pt x="386571" y="45720"/>
              </a:lnTo>
            </a:path>
          </a:pathLst>
        </a:custGeom>
        <a:noFill/>
        <a:ln w="6350" cap="flat" cmpd="sng" algn="ctr">
          <a:solidFill>
            <a:schemeClr val="accent2">
              <a:hueOff val="-4620049"/>
              <a:satOff val="45192"/>
              <a:lumOff val="9608"/>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dirty="0"/>
        </a:p>
      </dsp:txBody>
      <dsp:txXfrm>
        <a:off x="2800341" y="2048589"/>
        <a:ext cx="20858" cy="4171"/>
      </dsp:txXfrm>
    </dsp:sp>
    <dsp:sp modelId="{609A5413-562C-467E-8F52-B8CD84479BD9}">
      <dsp:nvSpPr>
        <dsp:cNvPr id="0" name=""/>
        <dsp:cNvSpPr/>
      </dsp:nvSpPr>
      <dsp:spPr>
        <a:xfrm>
          <a:off x="805498" y="1506538"/>
          <a:ext cx="1813786" cy="1088272"/>
        </a:xfrm>
        <a:prstGeom prst="rect">
          <a:avLst/>
        </a:prstGeom>
        <a:gradFill rotWithShape="0">
          <a:gsLst>
            <a:gs pos="0">
              <a:schemeClr val="accent2">
                <a:hueOff val="-3960043"/>
                <a:satOff val="38736"/>
                <a:lumOff val="8235"/>
                <a:alphaOff val="0"/>
                <a:satMod val="103000"/>
                <a:lumMod val="102000"/>
                <a:tint val="94000"/>
              </a:schemeClr>
            </a:gs>
            <a:gs pos="50000">
              <a:schemeClr val="accent2">
                <a:hueOff val="-3960043"/>
                <a:satOff val="38736"/>
                <a:lumOff val="8235"/>
                <a:alphaOff val="0"/>
                <a:satMod val="110000"/>
                <a:lumMod val="100000"/>
                <a:shade val="100000"/>
              </a:schemeClr>
            </a:gs>
            <a:gs pos="100000">
              <a:schemeClr val="accent2">
                <a:hueOff val="-3960043"/>
                <a:satOff val="38736"/>
                <a:lumOff val="8235"/>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88877" tIns="93292" rIns="88877" bIns="93292" numCol="1" spcCol="1270" anchor="ctr" anchorCtr="0">
          <a:noAutofit/>
        </a:bodyPr>
        <a:lstStyle/>
        <a:p>
          <a:pPr marL="0" lvl="0" indent="0" algn="ctr" defTabSz="577850">
            <a:lnSpc>
              <a:spcPct val="90000"/>
            </a:lnSpc>
            <a:spcBef>
              <a:spcPct val="0"/>
            </a:spcBef>
            <a:spcAft>
              <a:spcPct val="35000"/>
            </a:spcAft>
            <a:buNone/>
          </a:pPr>
          <a:r>
            <a:rPr lang="en-US" sz="1300" kern="1200" dirty="0"/>
            <a:t>Submission of AC2RC Quota in CWAY</a:t>
          </a:r>
        </a:p>
      </dsp:txBody>
      <dsp:txXfrm>
        <a:off x="805498" y="1506538"/>
        <a:ext cx="1813786" cy="1088272"/>
      </dsp:txXfrm>
    </dsp:sp>
    <dsp:sp modelId="{BF509EC5-0D3D-4702-9013-B5187CF74C4E}">
      <dsp:nvSpPr>
        <dsp:cNvPr id="0" name=""/>
        <dsp:cNvSpPr/>
      </dsp:nvSpPr>
      <dsp:spPr>
        <a:xfrm>
          <a:off x="4848443" y="2004954"/>
          <a:ext cx="386571" cy="91440"/>
        </a:xfrm>
        <a:custGeom>
          <a:avLst/>
          <a:gdLst/>
          <a:ahLst/>
          <a:cxnLst/>
          <a:rect l="0" t="0" r="0" b="0"/>
          <a:pathLst>
            <a:path>
              <a:moveTo>
                <a:pt x="0" y="45720"/>
              </a:moveTo>
              <a:lnTo>
                <a:pt x="386571" y="45720"/>
              </a:lnTo>
            </a:path>
          </a:pathLst>
        </a:custGeom>
        <a:noFill/>
        <a:ln w="6350" cap="flat" cmpd="sng" algn="ctr">
          <a:solidFill>
            <a:schemeClr val="accent2">
              <a:hueOff val="-6160066"/>
              <a:satOff val="60256"/>
              <a:lumOff val="12811"/>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dirty="0"/>
        </a:p>
      </dsp:txBody>
      <dsp:txXfrm>
        <a:off x="5031299" y="2048589"/>
        <a:ext cx="20858" cy="4171"/>
      </dsp:txXfrm>
    </dsp:sp>
    <dsp:sp modelId="{640BEEC5-2CB5-46F2-8FA3-B5D105B61EB0}">
      <dsp:nvSpPr>
        <dsp:cNvPr id="0" name=""/>
        <dsp:cNvSpPr/>
      </dsp:nvSpPr>
      <dsp:spPr>
        <a:xfrm>
          <a:off x="3036456" y="1506538"/>
          <a:ext cx="1813786" cy="1088272"/>
        </a:xfrm>
        <a:prstGeom prst="rect">
          <a:avLst/>
        </a:prstGeom>
        <a:gradFill rotWithShape="0">
          <a:gsLst>
            <a:gs pos="0">
              <a:schemeClr val="accent2">
                <a:hueOff val="-5280057"/>
                <a:satOff val="51648"/>
                <a:lumOff val="10981"/>
                <a:alphaOff val="0"/>
                <a:satMod val="103000"/>
                <a:lumMod val="102000"/>
                <a:tint val="94000"/>
              </a:schemeClr>
            </a:gs>
            <a:gs pos="50000">
              <a:schemeClr val="accent2">
                <a:hueOff val="-5280057"/>
                <a:satOff val="51648"/>
                <a:lumOff val="10981"/>
                <a:alphaOff val="0"/>
                <a:satMod val="110000"/>
                <a:lumMod val="100000"/>
                <a:shade val="100000"/>
              </a:schemeClr>
            </a:gs>
            <a:gs pos="100000">
              <a:schemeClr val="accent2">
                <a:hueOff val="-5280057"/>
                <a:satOff val="51648"/>
                <a:lumOff val="10981"/>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88877" tIns="93292" rIns="88877" bIns="93292" numCol="1" spcCol="1270" anchor="ctr" anchorCtr="0">
          <a:noAutofit/>
        </a:bodyPr>
        <a:lstStyle/>
        <a:p>
          <a:pPr marL="0" lvl="0" indent="0" algn="ctr" defTabSz="577850">
            <a:lnSpc>
              <a:spcPct val="90000"/>
            </a:lnSpc>
            <a:spcBef>
              <a:spcPct val="0"/>
            </a:spcBef>
            <a:spcAft>
              <a:spcPct val="35000"/>
            </a:spcAft>
            <a:buNone/>
          </a:pPr>
          <a:r>
            <a:rPr lang="en-US" sz="1300" kern="1200" dirty="0"/>
            <a:t>RPAC Transition Assistant (TA)</a:t>
          </a:r>
        </a:p>
      </dsp:txBody>
      <dsp:txXfrm>
        <a:off x="3036456" y="1506538"/>
        <a:ext cx="1813786" cy="1088272"/>
      </dsp:txXfrm>
    </dsp:sp>
    <dsp:sp modelId="{C31512F0-EFE0-4FEC-93AB-7707ACAA6935}">
      <dsp:nvSpPr>
        <dsp:cNvPr id="0" name=""/>
        <dsp:cNvSpPr/>
      </dsp:nvSpPr>
      <dsp:spPr>
        <a:xfrm>
          <a:off x="1712392" y="2593011"/>
          <a:ext cx="4461915" cy="386571"/>
        </a:xfrm>
        <a:custGeom>
          <a:avLst/>
          <a:gdLst/>
          <a:ahLst/>
          <a:cxnLst/>
          <a:rect l="0" t="0" r="0" b="0"/>
          <a:pathLst>
            <a:path>
              <a:moveTo>
                <a:pt x="4461915" y="0"/>
              </a:moveTo>
              <a:lnTo>
                <a:pt x="4461915" y="210385"/>
              </a:lnTo>
              <a:lnTo>
                <a:pt x="0" y="210385"/>
              </a:lnTo>
              <a:lnTo>
                <a:pt x="0" y="386571"/>
              </a:lnTo>
            </a:path>
          </a:pathLst>
        </a:custGeom>
        <a:noFill/>
        <a:ln w="6350" cap="flat" cmpd="sng" algn="ctr">
          <a:solidFill>
            <a:schemeClr val="accent2">
              <a:hueOff val="-7700082"/>
              <a:satOff val="75320"/>
              <a:lumOff val="16013"/>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dirty="0"/>
        </a:p>
      </dsp:txBody>
      <dsp:txXfrm>
        <a:off x="3831315" y="2784210"/>
        <a:ext cx="224068" cy="4171"/>
      </dsp:txXfrm>
    </dsp:sp>
    <dsp:sp modelId="{72157BBA-241E-41BD-93EA-53A36038B08C}">
      <dsp:nvSpPr>
        <dsp:cNvPr id="0" name=""/>
        <dsp:cNvSpPr/>
      </dsp:nvSpPr>
      <dsp:spPr>
        <a:xfrm>
          <a:off x="5267414" y="1506538"/>
          <a:ext cx="1813786" cy="1088272"/>
        </a:xfrm>
        <a:prstGeom prst="rect">
          <a:avLst/>
        </a:prstGeom>
        <a:gradFill rotWithShape="0">
          <a:gsLst>
            <a:gs pos="0">
              <a:schemeClr val="accent2">
                <a:hueOff val="-6600071"/>
                <a:satOff val="64560"/>
                <a:lumOff val="13726"/>
                <a:alphaOff val="0"/>
                <a:satMod val="103000"/>
                <a:lumMod val="102000"/>
                <a:tint val="94000"/>
              </a:schemeClr>
            </a:gs>
            <a:gs pos="50000">
              <a:schemeClr val="accent2">
                <a:hueOff val="-6600071"/>
                <a:satOff val="64560"/>
                <a:lumOff val="13726"/>
                <a:alphaOff val="0"/>
                <a:satMod val="110000"/>
                <a:lumMod val="100000"/>
                <a:shade val="100000"/>
              </a:schemeClr>
            </a:gs>
            <a:gs pos="100000">
              <a:schemeClr val="accent2">
                <a:hueOff val="-6600071"/>
                <a:satOff val="64560"/>
                <a:lumOff val="13726"/>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88877" tIns="93292" rIns="88877" bIns="93292" numCol="1" spcCol="1270" anchor="ctr" anchorCtr="0">
          <a:noAutofit/>
        </a:bodyPr>
        <a:lstStyle/>
        <a:p>
          <a:pPr marL="0" lvl="0" indent="0" algn="ctr" defTabSz="577850">
            <a:lnSpc>
              <a:spcPct val="90000"/>
            </a:lnSpc>
            <a:spcBef>
              <a:spcPct val="0"/>
            </a:spcBef>
            <a:spcAft>
              <a:spcPct val="35000"/>
            </a:spcAft>
            <a:buNone/>
          </a:pPr>
          <a:r>
            <a:rPr lang="en-US" sz="1300" kern="1200" dirty="0"/>
            <a:t>RPAC TA reaches out for documents to be submitted.  </a:t>
          </a:r>
        </a:p>
      </dsp:txBody>
      <dsp:txXfrm>
        <a:off x="5267414" y="1506538"/>
        <a:ext cx="1813786" cy="1088272"/>
      </dsp:txXfrm>
    </dsp:sp>
    <dsp:sp modelId="{70D26B8C-D33E-4BDE-B727-4D60149B719F}">
      <dsp:nvSpPr>
        <dsp:cNvPr id="0" name=""/>
        <dsp:cNvSpPr/>
      </dsp:nvSpPr>
      <dsp:spPr>
        <a:xfrm>
          <a:off x="2617485" y="3510398"/>
          <a:ext cx="386571" cy="91440"/>
        </a:xfrm>
        <a:custGeom>
          <a:avLst/>
          <a:gdLst/>
          <a:ahLst/>
          <a:cxnLst/>
          <a:rect l="0" t="0" r="0" b="0"/>
          <a:pathLst>
            <a:path>
              <a:moveTo>
                <a:pt x="0" y="45720"/>
              </a:moveTo>
              <a:lnTo>
                <a:pt x="386571" y="45720"/>
              </a:lnTo>
            </a:path>
          </a:pathLst>
        </a:custGeom>
        <a:noFill/>
        <a:ln w="6350" cap="flat" cmpd="sng" algn="ctr">
          <a:solidFill>
            <a:schemeClr val="accent2">
              <a:hueOff val="-9240099"/>
              <a:satOff val="90384"/>
              <a:lumOff val="19216"/>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dirty="0"/>
        </a:p>
      </dsp:txBody>
      <dsp:txXfrm>
        <a:off x="2800341" y="3554032"/>
        <a:ext cx="20858" cy="4171"/>
      </dsp:txXfrm>
    </dsp:sp>
    <dsp:sp modelId="{7A8354D9-851A-44FC-8498-06C7110C9C85}">
      <dsp:nvSpPr>
        <dsp:cNvPr id="0" name=""/>
        <dsp:cNvSpPr/>
      </dsp:nvSpPr>
      <dsp:spPr>
        <a:xfrm>
          <a:off x="805498" y="3011982"/>
          <a:ext cx="1813786" cy="1088272"/>
        </a:xfrm>
        <a:prstGeom prst="rect">
          <a:avLst/>
        </a:prstGeom>
        <a:gradFill rotWithShape="0">
          <a:gsLst>
            <a:gs pos="0">
              <a:schemeClr val="accent2">
                <a:hueOff val="-7920085"/>
                <a:satOff val="77472"/>
                <a:lumOff val="16471"/>
                <a:alphaOff val="0"/>
                <a:satMod val="103000"/>
                <a:lumMod val="102000"/>
                <a:tint val="94000"/>
              </a:schemeClr>
            </a:gs>
            <a:gs pos="50000">
              <a:schemeClr val="accent2">
                <a:hueOff val="-7920085"/>
                <a:satOff val="77472"/>
                <a:lumOff val="16471"/>
                <a:alphaOff val="0"/>
                <a:satMod val="110000"/>
                <a:lumMod val="100000"/>
                <a:shade val="100000"/>
              </a:schemeClr>
            </a:gs>
            <a:gs pos="100000">
              <a:schemeClr val="accent2">
                <a:hueOff val="-7920085"/>
                <a:satOff val="77472"/>
                <a:lumOff val="16471"/>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88877" tIns="93292" rIns="88877" bIns="93292" numCol="1" spcCol="1270" anchor="ctr" anchorCtr="0">
          <a:noAutofit/>
        </a:bodyPr>
        <a:lstStyle/>
        <a:p>
          <a:pPr marL="0" lvl="0" indent="0" algn="ctr" defTabSz="577850">
            <a:lnSpc>
              <a:spcPct val="90000"/>
            </a:lnSpc>
            <a:spcBef>
              <a:spcPct val="0"/>
            </a:spcBef>
            <a:spcAft>
              <a:spcPct val="35000"/>
            </a:spcAft>
            <a:buNone/>
          </a:pPr>
          <a:r>
            <a:rPr lang="en-US" sz="1300" kern="1200" dirty="0"/>
            <a:t>If Sailor does not have MSO time left, reenlistment contract is signed with RPAC TA. </a:t>
          </a:r>
        </a:p>
      </dsp:txBody>
      <dsp:txXfrm>
        <a:off x="805498" y="3011982"/>
        <a:ext cx="1813786" cy="1088272"/>
      </dsp:txXfrm>
    </dsp:sp>
    <dsp:sp modelId="{4746345A-69FA-4385-9A5B-4446B3CEA35E}">
      <dsp:nvSpPr>
        <dsp:cNvPr id="0" name=""/>
        <dsp:cNvSpPr/>
      </dsp:nvSpPr>
      <dsp:spPr>
        <a:xfrm>
          <a:off x="3036456" y="3011982"/>
          <a:ext cx="1813786" cy="1088272"/>
        </a:xfrm>
        <a:prstGeom prst="rect">
          <a:avLst/>
        </a:prstGeom>
        <a:gradFill rotWithShape="0">
          <a:gsLst>
            <a:gs pos="0">
              <a:schemeClr val="accent2">
                <a:hueOff val="-9240099"/>
                <a:satOff val="90384"/>
                <a:lumOff val="19216"/>
                <a:alphaOff val="0"/>
                <a:satMod val="103000"/>
                <a:lumMod val="102000"/>
                <a:tint val="94000"/>
              </a:schemeClr>
            </a:gs>
            <a:gs pos="50000">
              <a:schemeClr val="accent2">
                <a:hueOff val="-9240099"/>
                <a:satOff val="90384"/>
                <a:lumOff val="19216"/>
                <a:alphaOff val="0"/>
                <a:satMod val="110000"/>
                <a:lumMod val="100000"/>
                <a:shade val="100000"/>
              </a:schemeClr>
            </a:gs>
            <a:gs pos="100000">
              <a:schemeClr val="accent2">
                <a:hueOff val="-9240099"/>
                <a:satOff val="90384"/>
                <a:lumOff val="19216"/>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88877" tIns="93292" rIns="88877" bIns="93292" numCol="1" spcCol="1270" anchor="ctr" anchorCtr="0">
          <a:noAutofit/>
        </a:bodyPr>
        <a:lstStyle/>
        <a:p>
          <a:pPr marL="0" lvl="0" indent="0" algn="ctr" defTabSz="577850">
            <a:lnSpc>
              <a:spcPct val="90000"/>
            </a:lnSpc>
            <a:spcBef>
              <a:spcPct val="0"/>
            </a:spcBef>
            <a:spcAft>
              <a:spcPct val="35000"/>
            </a:spcAft>
            <a:buNone/>
          </a:pPr>
          <a:r>
            <a:rPr lang="en-US" sz="1300" kern="1200" dirty="0"/>
            <a:t>Point of Contact that is working the case will reach out to the Sailor. </a:t>
          </a:r>
        </a:p>
      </dsp:txBody>
      <dsp:txXfrm>
        <a:off x="3036456" y="3011982"/>
        <a:ext cx="1813786" cy="1088272"/>
      </dsp:txXfrm>
    </dsp:sp>
  </dsp:spTree>
</dsp:drawing>
</file>

<file path=ppt/diagrams/layout1.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16/7/layout/RepeatingBendingProcessNew">
  <dgm:title val="Repeating Bending Process New"/>
  <dgm:desc val=""/>
  <dgm:catLst>
    <dgm:cat type="process" pri="5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bkpt" val="endCnv"/>
        </dgm:alg>
      </dgm:if>
      <dgm:else name="Name3">
        <dgm:alg type="snake">
          <dgm:param type="grDir" val="tR"/>
          <dgm:param type="flowDir" val="row"/>
          <dgm:param type="contDir" val="same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23"/>
      <dgm:constr type="sp" refType="w" refFor="ch" refForName="sibTrans" op="equ"/>
      <dgm:constr type="userB" for="des" forName="connectorText" refType="sp"/>
      <dgm:constr type="primFontSz" for="ch" ptType="node" op="equ" val="65"/>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ect" r:blip="">
          <dgm:adjLst/>
        </dgm:shape>
        <dgm:presOf axis="desOrSelf" ptType="node"/>
        <dgm:constrLst>
          <dgm:constr type="h" refType="w" fact="0.6"/>
          <dgm:constr type="tMarg" refType="h" fact="0.243"/>
          <dgm:constr type="bMarg" refType="h" fact="0.243"/>
          <dgm:constr type="lMarg" refType="w" fact="0.1389"/>
          <dgm:constr type="rMarg" refType="w" fact="0.1389"/>
        </dgm:constrLst>
        <dgm:ruleLst>
          <dgm:rule type="primFontSz" val="12" fact="NaN" max="NaN"/>
        </dgm:ruleLst>
      </dgm:layoutNode>
      <dgm:forEach name="sibTransForEach" axis="followSib" ptType="sibTrans" cnt="1">
        <dgm:layoutNode name="sibTrans">
          <dgm:choose name="Name4">
            <dgm:if name="Name5" axis="self" func="var" arg="dir" op="equ" val="norm">
              <dgm:alg type="conn">
                <dgm:param type="connRout" val="bend"/>
                <dgm:param type="dim" val="1D"/>
                <dgm:param type="begPts" val="midR bCtr"/>
                <dgm:param type="endPts" val="midL tCtr"/>
              </dgm:alg>
            </dgm:if>
            <dgm:else name="Name6">
              <dgm:alg type="conn">
                <dgm:param type="connRout" val="bend"/>
                <dgm:param type="dim" val="1D"/>
                <dgm:param type="begPts" val="midL bCtr"/>
                <dgm:param type="endPts" val="midR tCtr"/>
              </dgm:alg>
            </dgm:else>
          </dgm:choose>
          <dgm:shape xmlns:r="http://schemas.openxmlformats.org/officeDocument/2006/relationships" type="conn" r:blip="" zOrderOff="-2">
            <dgm:adjLst/>
          </dgm:shape>
          <dgm:presOf axis="self"/>
          <dgm:constrLst>
            <dgm:constr type="begPad" val="-0.05"/>
            <dgm:constr type="endPad" val="0.9"/>
            <dgm:constr type="userA" for="ch" refType="connDist"/>
          </dgm:constrLst>
          <dgm:ruleLst/>
          <dgm:layoutNode name="connectorText">
            <dgm:alg type="tx">
              <dgm:param type="autoTxRot" val="upr"/>
            </dgm:alg>
            <dgm:shape xmlns:r="http://schemas.openxmlformats.org/officeDocument/2006/relationships" type="rect" r:blip="" hideGeom="1">
              <dgm:adjLst/>
            </dgm:shape>
            <dgm:presOf axis="self"/>
            <dgm:constrLst>
              <dgm:constr type="userA"/>
              <dgm:constr type="userB"/>
              <dgm:constr type="w" refType="userA" fact="0.05"/>
              <dgm:constr type="h" refType="userB" fact="0.01"/>
              <dgm:constr type="lMarg" val="1"/>
              <dgm:constr type="rMarg" val="1"/>
              <dgm:constr type="tMarg"/>
              <dgm:constr type="bMarg"/>
            </dgm:constrLst>
            <dgm:ruleLst>
              <dgm:rule type="w" val="NaN" fact="0.6" max="NaN"/>
              <dgm:rule type="h" val="NaN" fact="0.6" max="NaN"/>
              <dgm:rule type="primFontSz" val="5" fact="NaN" max="NaN"/>
            </dgm:ruleLst>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16/7/layout/RepeatingBendingProcessNew">
  <dgm:title val="Repeating Bending Process New"/>
  <dgm:desc val=""/>
  <dgm:catLst>
    <dgm:cat type="process" pri="5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bkpt" val="endCnv"/>
        </dgm:alg>
      </dgm:if>
      <dgm:else name="Name3">
        <dgm:alg type="snake">
          <dgm:param type="grDir" val="tR"/>
          <dgm:param type="flowDir" val="row"/>
          <dgm:param type="contDir" val="same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23"/>
      <dgm:constr type="sp" refType="w" refFor="ch" refForName="sibTrans" op="equ"/>
      <dgm:constr type="userB" for="des" forName="connectorText" refType="sp"/>
      <dgm:constr type="primFontSz" for="ch" ptType="node" op="equ" val="65"/>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ect" r:blip="">
          <dgm:adjLst/>
        </dgm:shape>
        <dgm:presOf axis="desOrSelf" ptType="node"/>
        <dgm:constrLst>
          <dgm:constr type="h" refType="w" fact="0.6"/>
          <dgm:constr type="tMarg" refType="h" fact="0.243"/>
          <dgm:constr type="bMarg" refType="h" fact="0.243"/>
          <dgm:constr type="lMarg" refType="w" fact="0.1389"/>
          <dgm:constr type="rMarg" refType="w" fact="0.1389"/>
        </dgm:constrLst>
        <dgm:ruleLst>
          <dgm:rule type="primFontSz" val="12" fact="NaN" max="NaN"/>
        </dgm:ruleLst>
      </dgm:layoutNode>
      <dgm:forEach name="sibTransForEach" axis="followSib" ptType="sibTrans" cnt="1">
        <dgm:layoutNode name="sibTrans">
          <dgm:choose name="Name4">
            <dgm:if name="Name5" axis="self" func="var" arg="dir" op="equ" val="norm">
              <dgm:alg type="conn">
                <dgm:param type="connRout" val="bend"/>
                <dgm:param type="dim" val="1D"/>
                <dgm:param type="begPts" val="midR bCtr"/>
                <dgm:param type="endPts" val="midL tCtr"/>
              </dgm:alg>
            </dgm:if>
            <dgm:else name="Name6">
              <dgm:alg type="conn">
                <dgm:param type="connRout" val="bend"/>
                <dgm:param type="dim" val="1D"/>
                <dgm:param type="begPts" val="midL bCtr"/>
                <dgm:param type="endPts" val="midR tCtr"/>
              </dgm:alg>
            </dgm:else>
          </dgm:choose>
          <dgm:shape xmlns:r="http://schemas.openxmlformats.org/officeDocument/2006/relationships" type="conn" r:blip="" zOrderOff="-2">
            <dgm:adjLst/>
          </dgm:shape>
          <dgm:presOf axis="self"/>
          <dgm:constrLst>
            <dgm:constr type="begPad" val="-0.05"/>
            <dgm:constr type="endPad" val="0.9"/>
            <dgm:constr type="userA" for="ch" refType="connDist"/>
          </dgm:constrLst>
          <dgm:ruleLst/>
          <dgm:layoutNode name="connectorText">
            <dgm:alg type="tx">
              <dgm:param type="autoTxRot" val="upr"/>
            </dgm:alg>
            <dgm:shape xmlns:r="http://schemas.openxmlformats.org/officeDocument/2006/relationships" type="rect" r:blip="" hideGeom="1">
              <dgm:adjLst/>
            </dgm:shape>
            <dgm:presOf axis="self"/>
            <dgm:constrLst>
              <dgm:constr type="userA"/>
              <dgm:constr type="userB"/>
              <dgm:constr type="w" refType="userA" fact="0.05"/>
              <dgm:constr type="h" refType="userB" fact="0.01"/>
              <dgm:constr type="lMarg" val="1"/>
              <dgm:constr type="rMarg" val="1"/>
              <dgm:constr type="tMarg"/>
              <dgm:constr type="bMarg"/>
            </dgm:constrLst>
            <dgm:ruleLst>
              <dgm:rule type="w" val="NaN" fact="0.6" max="NaN"/>
              <dgm:rule type="h" val="NaN" fact="0.6" max="NaN"/>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3" cy="467072"/>
          </a:xfrm>
          <a:prstGeom prst="rect">
            <a:avLst/>
          </a:prstGeom>
        </p:spPr>
        <p:txBody>
          <a:bodyPr vert="horz" lIns="93324" tIns="46662" rIns="93324" bIns="46662" rtlCol="0"/>
          <a:lstStyle>
            <a:lvl1pPr algn="l">
              <a:defRPr sz="1200"/>
            </a:lvl1pPr>
          </a:lstStyle>
          <a:p>
            <a:endParaRPr lang="en-US" dirty="0"/>
          </a:p>
        </p:txBody>
      </p:sp>
      <p:sp>
        <p:nvSpPr>
          <p:cNvPr id="3" name="Date Placeholder 2"/>
          <p:cNvSpPr>
            <a:spLocks noGrp="1"/>
          </p:cNvSpPr>
          <p:nvPr>
            <p:ph type="dt" idx="1"/>
          </p:nvPr>
        </p:nvSpPr>
        <p:spPr>
          <a:xfrm>
            <a:off x="3978132" y="0"/>
            <a:ext cx="3043343" cy="467072"/>
          </a:xfrm>
          <a:prstGeom prst="rect">
            <a:avLst/>
          </a:prstGeom>
        </p:spPr>
        <p:txBody>
          <a:bodyPr vert="horz" lIns="93324" tIns="46662" rIns="93324" bIns="46662" rtlCol="0"/>
          <a:lstStyle>
            <a:lvl1pPr algn="r">
              <a:defRPr sz="1200"/>
            </a:lvl1pPr>
          </a:lstStyle>
          <a:p>
            <a:fld id="{B7856272-8E2E-D34A-BD7A-9F0D1A9FB79D}" type="datetimeFigureOut">
              <a:rPr lang="en-US" smtClean="0"/>
              <a:t>8/30/2024</a:t>
            </a:fld>
            <a:endParaRPr lang="en-US" dirty="0"/>
          </a:p>
        </p:txBody>
      </p:sp>
      <p:sp>
        <p:nvSpPr>
          <p:cNvPr id="4" name="Slide Image Placeholder 3"/>
          <p:cNvSpPr>
            <a:spLocks noGrp="1" noRot="1" noChangeAspect="1"/>
          </p:cNvSpPr>
          <p:nvPr>
            <p:ph type="sldImg" idx="2"/>
          </p:nvPr>
        </p:nvSpPr>
        <p:spPr>
          <a:xfrm>
            <a:off x="1417638" y="1163638"/>
            <a:ext cx="4187825" cy="3141662"/>
          </a:xfrm>
          <a:prstGeom prst="rect">
            <a:avLst/>
          </a:prstGeom>
          <a:noFill/>
          <a:ln w="12700">
            <a:solidFill>
              <a:prstClr val="black"/>
            </a:solidFill>
          </a:ln>
        </p:spPr>
        <p:txBody>
          <a:bodyPr vert="horz" lIns="93324" tIns="46662" rIns="93324" bIns="46662" rtlCol="0" anchor="ctr"/>
          <a:lstStyle/>
          <a:p>
            <a:endParaRPr lang="en-US" dirty="0"/>
          </a:p>
        </p:txBody>
      </p:sp>
      <p:sp>
        <p:nvSpPr>
          <p:cNvPr id="5" name="Notes Placeholder 4"/>
          <p:cNvSpPr>
            <a:spLocks noGrp="1"/>
          </p:cNvSpPr>
          <p:nvPr>
            <p:ph type="body" sz="quarter" idx="3"/>
          </p:nvPr>
        </p:nvSpPr>
        <p:spPr>
          <a:xfrm>
            <a:off x="702310" y="4480004"/>
            <a:ext cx="5618480" cy="3665458"/>
          </a:xfrm>
          <a:prstGeom prst="rect">
            <a:avLst/>
          </a:prstGeom>
        </p:spPr>
        <p:txBody>
          <a:bodyPr vert="horz" lIns="93324" tIns="46662" rIns="93324" bIns="46662"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42030"/>
            <a:ext cx="3043343" cy="467071"/>
          </a:xfrm>
          <a:prstGeom prst="rect">
            <a:avLst/>
          </a:prstGeom>
        </p:spPr>
        <p:txBody>
          <a:bodyPr vert="horz" lIns="93324" tIns="46662" rIns="93324" bIns="46662"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8132" y="8842030"/>
            <a:ext cx="3043343" cy="467071"/>
          </a:xfrm>
          <a:prstGeom prst="rect">
            <a:avLst/>
          </a:prstGeom>
        </p:spPr>
        <p:txBody>
          <a:bodyPr vert="horz" lIns="93324" tIns="46662" rIns="93324" bIns="46662" rtlCol="0" anchor="b"/>
          <a:lstStyle>
            <a:lvl1pPr algn="r">
              <a:defRPr sz="1200"/>
            </a:lvl1pPr>
          </a:lstStyle>
          <a:p>
            <a:fld id="{D5ACEE01-41AF-2A4D-9C8A-1F63ADF14122}" type="slidenum">
              <a:rPr lang="en-US" smtClean="0"/>
              <a:t>‹#›</a:t>
            </a:fld>
            <a:endParaRPr lang="en-US" dirty="0"/>
          </a:p>
        </p:txBody>
      </p:sp>
    </p:spTree>
    <p:extLst>
      <p:ext uri="{BB962C8B-B14F-4D97-AF65-F5344CB8AC3E}">
        <p14:creationId xmlns:p14="http://schemas.microsoft.com/office/powerpoint/2010/main" val="339324250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457200" algn="l" defTabSz="914400" rtl="0" eaLnBrk="1" latinLnBrk="0" hangingPunct="1">
      <a:defRPr sz="1200" kern="1200">
        <a:solidFill>
          <a:schemeClr val="tx1"/>
        </a:solidFill>
        <a:latin typeface="Tahoma" panose="020B0604030504040204" pitchFamily="34" charset="0"/>
        <a:ea typeface="Tahoma" panose="020B0604030504040204" pitchFamily="34" charset="0"/>
        <a:cs typeface="Tahoma" panose="020B0604030504040204" pitchFamily="34" charset="0"/>
      </a:defRPr>
    </a:lvl2pPr>
    <a:lvl3pPr marL="914400" algn="l" defTabSz="914400" rtl="0" eaLnBrk="1" latinLnBrk="0" hangingPunct="1">
      <a:defRPr sz="1200" kern="1200">
        <a:solidFill>
          <a:schemeClr val="tx1"/>
        </a:solidFill>
        <a:latin typeface="Tahoma" panose="020B0604030504040204" pitchFamily="34" charset="0"/>
        <a:ea typeface="Tahoma" panose="020B0604030504040204" pitchFamily="34" charset="0"/>
        <a:cs typeface="Tahoma" panose="020B0604030504040204" pitchFamily="34" charset="0"/>
      </a:defRPr>
    </a:lvl3pPr>
    <a:lvl4pPr marL="1371600" algn="l" defTabSz="914400" rtl="0" eaLnBrk="1" latinLnBrk="0" hangingPunct="1">
      <a:defRPr sz="1200" kern="1200">
        <a:solidFill>
          <a:schemeClr val="tx1"/>
        </a:solidFill>
        <a:latin typeface="Tahoma" panose="020B0604030504040204" pitchFamily="34" charset="0"/>
        <a:ea typeface="Tahoma" panose="020B0604030504040204" pitchFamily="34" charset="0"/>
        <a:cs typeface="Tahoma" panose="020B0604030504040204" pitchFamily="34" charset="0"/>
      </a:defRPr>
    </a:lvl4pPr>
    <a:lvl5pPr marL="1828800" algn="l" defTabSz="914400" rtl="0" eaLnBrk="1" latinLnBrk="0" hangingPunct="1">
      <a:defRPr sz="1200" kern="1200">
        <a:solidFill>
          <a:schemeClr val="tx1"/>
        </a:solidFill>
        <a:latin typeface="Tahoma" panose="020B0604030504040204" pitchFamily="34" charset="0"/>
        <a:ea typeface="Tahoma" panose="020B0604030504040204" pitchFamily="34" charset="0"/>
        <a:cs typeface="Tahoma" panose="020B0604030504040204" pitchFamily="34"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3" Type="http://schemas.openxmlformats.org/officeDocument/2006/relationships/hyperlink" Target="https://www.dfas.mil/militarymembers/payentitlements/Pay-Tables/" TargetMode="External"/><Relationship Id="rId2" Type="http://schemas.openxmlformats.org/officeDocument/2006/relationships/slide" Target="../slides/slide13.xml"/><Relationship Id="rId1" Type="http://schemas.openxmlformats.org/officeDocument/2006/relationships/notesMaster" Target="../notesMasters/notesMaster1.xml"/><Relationship Id="rId4" Type="http://schemas.openxmlformats.org/officeDocument/2006/relationships/hyperlink" Target="https://www.dfas.mil/MilitaryMembers/paydeductions/sgli/resguardpremiums/navy/" TargetMode="Externa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3" Type="http://schemas.openxmlformats.org/officeDocument/2006/relationships/hyperlink" Target="http://www.tricare.mil/mybenefit" TargetMode="External"/><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3" Type="http://schemas.openxmlformats.org/officeDocument/2006/relationships/hyperlink" Target="https://www.mynrh.navy.mil/" TargetMode="External"/><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a:p>
        </p:txBody>
      </p:sp>
      <p:sp>
        <p:nvSpPr>
          <p:cNvPr id="4" name="Slide Number Placeholder 3"/>
          <p:cNvSpPr>
            <a:spLocks noGrp="1"/>
          </p:cNvSpPr>
          <p:nvPr>
            <p:ph type="sldNum" sz="quarter" idx="10"/>
          </p:nvPr>
        </p:nvSpPr>
        <p:spPr/>
        <p:txBody>
          <a:bodyPr/>
          <a:lstStyle/>
          <a:p>
            <a:fld id="{D5ACEE01-41AF-2A4D-9C8A-1F63ADF14122}" type="slidenum">
              <a:rPr lang="en-US" smtClean="0"/>
              <a:t>1</a:t>
            </a:fld>
            <a:endParaRPr lang="en-US" dirty="0"/>
          </a:p>
        </p:txBody>
      </p:sp>
    </p:spTree>
    <p:extLst>
      <p:ext uri="{BB962C8B-B14F-4D97-AF65-F5344CB8AC3E}">
        <p14:creationId xmlns:p14="http://schemas.microsoft.com/office/powerpoint/2010/main" val="325722629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3237">
              <a:defRPr/>
            </a:pPr>
            <a:r>
              <a:rPr lang="en-US" b="1" dirty="0">
                <a:solidFill>
                  <a:prstClr val="black"/>
                </a:solidFill>
              </a:rPr>
              <a:t>FACILITATOR GUIDE:</a:t>
            </a:r>
          </a:p>
          <a:p>
            <a:pPr marL="233309" indent="-233309">
              <a:buAutoNum type="arabicPeriod"/>
            </a:pPr>
            <a:r>
              <a:rPr lang="en-US" dirty="0"/>
              <a:t>Members</a:t>
            </a:r>
            <a:r>
              <a:rPr lang="en-US" baseline="0" dirty="0"/>
              <a:t> may enter the IRR for several reasons: SELRES receiving disability, HYT and other personal reasons.</a:t>
            </a:r>
          </a:p>
          <a:p>
            <a:pPr marL="233309" indent="-233309">
              <a:buAutoNum type="arabicPeriod"/>
            </a:pPr>
            <a:r>
              <a:rPr lang="en-US" baseline="0" dirty="0">
                <a:latin typeface="Tahoma"/>
                <a:ea typeface="Tahoma"/>
                <a:cs typeface="Tahoma"/>
              </a:rPr>
              <a:t>Advised CDT to review MPM 1001-125.</a:t>
            </a:r>
          </a:p>
          <a:p>
            <a:pPr marL="233309" indent="-233309">
              <a:buAutoNum type="arabicPeriod"/>
            </a:pPr>
            <a:r>
              <a:rPr lang="en-US" baseline="0" dirty="0">
                <a:latin typeface="Tahoma"/>
                <a:ea typeface="Tahoma"/>
                <a:cs typeface="Tahoma"/>
              </a:rPr>
              <a:t>CCC are responsible for counseling separating members utilizing NAVPERS 1070/613 and ensuring that NAVPERS 1070/613 is added to the separating service member’s OMPF.</a:t>
            </a:r>
          </a:p>
          <a:p>
            <a:r>
              <a:rPr lang="en-US" baseline="0" dirty="0">
                <a:latin typeface="Tahoma"/>
                <a:ea typeface="Tahoma"/>
                <a:cs typeface="Tahoma"/>
              </a:rPr>
              <a:t>3. IRR FAQs can be retrieved from the link below:</a:t>
            </a:r>
          </a:p>
          <a:p>
            <a:pPr defTabSz="933237">
              <a:defRPr/>
            </a:pPr>
            <a:r>
              <a:rPr lang="en-US" dirty="0"/>
              <a:t>https://www.mynavyhr.navy.mil/Career-Management/Reserve-Personnel-Mgmt/IRR/IRR-FAQ/</a:t>
            </a:r>
          </a:p>
          <a:p>
            <a:endParaRPr lang="en-US" baseline="0" dirty="0"/>
          </a:p>
          <a:p>
            <a:endParaRPr lang="en-US" dirty="0"/>
          </a:p>
        </p:txBody>
      </p:sp>
      <p:sp>
        <p:nvSpPr>
          <p:cNvPr id="4" name="Slide Number Placeholder 3"/>
          <p:cNvSpPr>
            <a:spLocks noGrp="1"/>
          </p:cNvSpPr>
          <p:nvPr>
            <p:ph type="sldNum" sz="quarter" idx="10"/>
          </p:nvPr>
        </p:nvSpPr>
        <p:spPr/>
        <p:txBody>
          <a:bodyPr/>
          <a:lstStyle/>
          <a:p>
            <a:fld id="{D5ACEE01-41AF-2A4D-9C8A-1F63ADF14122}" type="slidenum">
              <a:rPr lang="en-US" smtClean="0"/>
              <a:t>10</a:t>
            </a:fld>
            <a:endParaRPr lang="en-US" dirty="0"/>
          </a:p>
        </p:txBody>
      </p:sp>
    </p:spTree>
    <p:extLst>
      <p:ext uri="{BB962C8B-B14F-4D97-AF65-F5344CB8AC3E}">
        <p14:creationId xmlns:p14="http://schemas.microsoft.com/office/powerpoint/2010/main" val="369873730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FACILITATOR GUIDE:</a:t>
            </a:r>
          </a:p>
          <a:p>
            <a:r>
              <a:rPr lang="en-US" dirty="0">
                <a:latin typeface="Tahoma"/>
                <a:ea typeface="Tahoma"/>
                <a:cs typeface="Tahoma"/>
              </a:rPr>
              <a:t>None.</a:t>
            </a:r>
            <a:endParaRPr lang="en-US" dirty="0"/>
          </a:p>
          <a:p>
            <a:endParaRPr lang="en-US" dirty="0"/>
          </a:p>
        </p:txBody>
      </p:sp>
      <p:sp>
        <p:nvSpPr>
          <p:cNvPr id="4" name="Slide Number Placeholder 3"/>
          <p:cNvSpPr>
            <a:spLocks noGrp="1"/>
          </p:cNvSpPr>
          <p:nvPr>
            <p:ph type="sldNum" sz="quarter" idx="10"/>
          </p:nvPr>
        </p:nvSpPr>
        <p:spPr/>
        <p:txBody>
          <a:bodyPr/>
          <a:lstStyle/>
          <a:p>
            <a:fld id="{D5ACEE01-41AF-2A4D-9C8A-1F63ADF14122}" type="slidenum">
              <a:rPr lang="en-US" smtClean="0"/>
              <a:t>11</a:t>
            </a:fld>
            <a:endParaRPr lang="en-US" dirty="0"/>
          </a:p>
        </p:txBody>
      </p:sp>
    </p:spTree>
    <p:extLst>
      <p:ext uri="{BB962C8B-B14F-4D97-AF65-F5344CB8AC3E}">
        <p14:creationId xmlns:p14="http://schemas.microsoft.com/office/powerpoint/2010/main" val="264108745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FACILITATOR GUIDE:</a:t>
            </a:r>
          </a:p>
          <a:p>
            <a:r>
              <a:rPr lang="en-US" dirty="0"/>
              <a:t>TAR personnel</a:t>
            </a:r>
            <a:r>
              <a:rPr lang="en-US" baseline="0" dirty="0"/>
              <a:t> are SELRES on active duty. They are in the same Branch Class as all other reservist the only difference is, they do not fall under the same retirement as the SELRES as long as they retire while on active duty. </a:t>
            </a:r>
          </a:p>
          <a:p>
            <a:r>
              <a:rPr lang="en-US" baseline="0" dirty="0"/>
              <a:t>SELRES not on active duty, drill for points towards their retirement by completing their drill weekend requirements and annual trainings. Additional ways to obtain points towards retirement are available and they would get more information on those opportunities upon affiliation. </a:t>
            </a:r>
          </a:p>
          <a:p>
            <a:endParaRPr lang="en-US" baseline="0" dirty="0"/>
          </a:p>
          <a:p>
            <a:r>
              <a:rPr lang="en-US" baseline="0" dirty="0"/>
              <a:t>VTU members are compromised of SELRES that recently received more than 30% disability from the VA or have hit HYT for their paygrade however do not have enough qualifying years towards retirement. Once they have met 20 qualifying years for retirement, they are to submit their request to retire and are moved into the Retired Reserve category. </a:t>
            </a:r>
          </a:p>
          <a:p>
            <a:endParaRPr lang="en-US" dirty="0"/>
          </a:p>
        </p:txBody>
      </p:sp>
      <p:sp>
        <p:nvSpPr>
          <p:cNvPr id="4" name="Slide Number Placeholder 3"/>
          <p:cNvSpPr>
            <a:spLocks noGrp="1"/>
          </p:cNvSpPr>
          <p:nvPr>
            <p:ph type="sldNum" sz="quarter" idx="10"/>
          </p:nvPr>
        </p:nvSpPr>
        <p:spPr/>
        <p:txBody>
          <a:bodyPr/>
          <a:lstStyle/>
          <a:p>
            <a:fld id="{D5ACEE01-41AF-2A4D-9C8A-1F63ADF14122}" type="slidenum">
              <a:rPr lang="en-US" smtClean="0"/>
              <a:t>12</a:t>
            </a:fld>
            <a:endParaRPr lang="en-US" dirty="0"/>
          </a:p>
        </p:txBody>
      </p:sp>
    </p:spTree>
    <p:extLst>
      <p:ext uri="{BB962C8B-B14F-4D97-AF65-F5344CB8AC3E}">
        <p14:creationId xmlns:p14="http://schemas.microsoft.com/office/powerpoint/2010/main" val="1286288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3237">
              <a:defRPr/>
            </a:pPr>
            <a:r>
              <a:rPr lang="en-US" b="1" dirty="0">
                <a:solidFill>
                  <a:prstClr val="black"/>
                </a:solidFill>
              </a:rPr>
              <a:t>FACILITATOR GUIDE:</a:t>
            </a:r>
          </a:p>
          <a:p>
            <a:pPr marL="174982" indent="-174982" defTabSz="933237">
              <a:buFont typeface="Wingdings" panose="05000000000000000000" pitchFamily="2" charset="2"/>
              <a:buChar char="§"/>
              <a:defRPr/>
            </a:pPr>
            <a:r>
              <a:rPr lang="en-US" dirty="0">
                <a:solidFill>
                  <a:prstClr val="black"/>
                </a:solidFill>
              </a:rPr>
              <a:t>Reserve Pay Charts can be found at </a:t>
            </a:r>
            <a:r>
              <a:rPr lang="en-US" b="0" dirty="0">
                <a:hlinkClick r:id="rId3"/>
              </a:rPr>
              <a:t>Defense Finance and Accounting Service &gt; MilitaryMembers &gt; payentitlements &gt; Pay Tables (dfas.mil)</a:t>
            </a:r>
            <a:r>
              <a:rPr lang="en-US" b="0" dirty="0"/>
              <a:t>.</a:t>
            </a:r>
            <a:endParaRPr lang="en-US" dirty="0">
              <a:solidFill>
                <a:prstClr val="black"/>
              </a:solidFill>
            </a:endParaRPr>
          </a:p>
          <a:p>
            <a:pPr marL="174982" indent="-174982" defTabSz="933237">
              <a:buFont typeface="Wingdings" panose="05000000000000000000" pitchFamily="2" charset="2"/>
              <a:buChar char="§"/>
              <a:defRPr/>
            </a:pPr>
            <a:r>
              <a:rPr lang="en-US" dirty="0">
                <a:solidFill>
                  <a:prstClr val="black"/>
                </a:solidFill>
              </a:rPr>
              <a:t>Service members are eligible for the Servicemembers’ Group Lift Insurance (SGLI), but depending on type of status (non-paid drilling for points or paid), the member may be responsible for paying the SGLI premium. Refer to </a:t>
            </a:r>
            <a:r>
              <a:rPr lang="en-US" b="0" dirty="0">
                <a:hlinkClick r:id="rId4"/>
              </a:rPr>
              <a:t>Defense Finance and Accounting Service &gt; MilitaryMembers &gt; paydeductions &gt; sgli &gt; resguardpremiums &gt; navy (dfas.mil)</a:t>
            </a:r>
            <a:r>
              <a:rPr lang="en-US" b="0" dirty="0"/>
              <a:t>.</a:t>
            </a:r>
            <a:endParaRPr lang="en-US" dirty="0">
              <a:solidFill>
                <a:prstClr val="black"/>
              </a:solidFill>
            </a:endParaRPr>
          </a:p>
          <a:p>
            <a:pPr marL="174982" indent="-174982" defTabSz="933237">
              <a:buFont typeface="Wingdings" panose="05000000000000000000" pitchFamily="2" charset="2"/>
              <a:buChar char="§"/>
              <a:defRPr/>
            </a:pPr>
            <a:r>
              <a:rPr lang="en-US" dirty="0">
                <a:solidFill>
                  <a:prstClr val="black"/>
                </a:solidFill>
              </a:rPr>
              <a:t>Education Opportunities can include, but are not limited to Navy COOL, DANTES, … etc.</a:t>
            </a:r>
          </a:p>
          <a:p>
            <a:pPr marL="174982" indent="-174982" defTabSz="933237">
              <a:buFont typeface="Wingdings" panose="05000000000000000000" pitchFamily="2" charset="2"/>
              <a:buChar char="§"/>
              <a:defRPr/>
            </a:pPr>
            <a:r>
              <a:rPr lang="en-US" dirty="0">
                <a:solidFill>
                  <a:prstClr val="black"/>
                </a:solidFill>
              </a:rPr>
              <a:t>Uniform Entitlements</a:t>
            </a:r>
          </a:p>
          <a:p>
            <a:pPr marL="641600" lvl="1" indent="-174982" defTabSz="933237">
              <a:buFont typeface="Wingdings" panose="05000000000000000000" pitchFamily="2" charset="2"/>
              <a:buChar char="§"/>
              <a:defRPr/>
            </a:pPr>
            <a:r>
              <a:rPr lang="en-US" dirty="0">
                <a:solidFill>
                  <a:prstClr val="black"/>
                </a:solidFill>
              </a:rPr>
              <a:t>If service member has not completed their MSO (Military Service Obligation (i.e. 8 years)), upon affiliating with the Selected Reserves, they will not receive an additional entitlement until MSO is complete.</a:t>
            </a:r>
          </a:p>
          <a:p>
            <a:pPr marL="641600" lvl="1" indent="-174982" defTabSz="933237">
              <a:buFont typeface="Wingdings" panose="05000000000000000000" pitchFamily="2" charset="2"/>
              <a:buChar char="§"/>
              <a:defRPr/>
            </a:pPr>
            <a:r>
              <a:rPr lang="en-US" dirty="0">
                <a:solidFill>
                  <a:prstClr val="black"/>
                </a:solidFill>
              </a:rPr>
              <a:t>If service member has completed their MSO, they will be eligible to receive a full sea bag in addition to free alterations.</a:t>
            </a:r>
          </a:p>
          <a:p>
            <a:pPr marL="174982" indent="-174982" defTabSz="933237">
              <a:buFont typeface="Wingdings" panose="05000000000000000000" pitchFamily="2" charset="2"/>
              <a:buChar char="§"/>
              <a:defRPr/>
            </a:pPr>
            <a:r>
              <a:rPr lang="en-US" dirty="0">
                <a:solidFill>
                  <a:prstClr val="black"/>
                </a:solidFill>
              </a:rPr>
              <a:t>Post 9/11 GI Bill Transferability – To be eligible to transfer the Post 9/11 GI Bill, the member will need to complete a minimum of 6 years and OBLISERVE for an additional 4 years (10 total years) and as long as the dependent is in DEERS, the service member can transfer the Post 9/11 GI Bill. Just be aware that if member is reenlisting for only 4 years (in order to transfer Post 9/11 GI Bill) that they only have 30 days immediately following reenlistment to sign Statement of Understanding and submit their application within MILCONNECT. </a:t>
            </a:r>
          </a:p>
          <a:p>
            <a:pPr marL="174982" indent="-174982" defTabSz="933237">
              <a:buFont typeface="Wingdings" panose="05000000000000000000" pitchFamily="2" charset="2"/>
              <a:buChar char="§"/>
              <a:defRPr/>
            </a:pPr>
            <a:r>
              <a:rPr lang="en-US" dirty="0">
                <a:solidFill>
                  <a:prstClr val="black"/>
                </a:solidFill>
              </a:rPr>
              <a:t>RCSBP is a program administered by the DOD that allows the service member to leave a percentage of your future Navy Reserve retired pay as a monthly survivor annuity to your beneficiaries. This will guarantee your survivors a share of your military pay after the service member has passed. Refer to MyNavyHR-Career Management- Reserve Personnel Management – Reserve Retirements – RCSBP for further eligibility and options.</a:t>
            </a:r>
          </a:p>
          <a:p>
            <a:pPr marL="174982" indent="-174982" defTabSz="933237">
              <a:buFont typeface="Wingdings" panose="05000000000000000000" pitchFamily="2" charset="2"/>
              <a:buChar char="§"/>
              <a:defRPr/>
            </a:pPr>
            <a:r>
              <a:rPr lang="en-US" dirty="0">
                <a:solidFill>
                  <a:prstClr val="black"/>
                </a:solidFill>
              </a:rPr>
              <a:t>Some of these benefits can</a:t>
            </a:r>
            <a:r>
              <a:rPr lang="en-US" baseline="0" dirty="0">
                <a:solidFill>
                  <a:prstClr val="black"/>
                </a:solidFill>
              </a:rPr>
              <a:t> have limitations and once the Sailor is affiliated in the Reserves, they can speak with their NRA for more information on what their full entitlements are. This can change at any time and it is best to advise them to review the Navy Reserve Homeport (link found in quick links on MNP) and review the Reserves Onboarding information.</a:t>
            </a:r>
            <a:endParaRPr lang="en-US" dirty="0">
              <a:solidFill>
                <a:prstClr val="black"/>
              </a:solidFill>
            </a:endParaRPr>
          </a:p>
          <a:p>
            <a:pPr marL="174982" indent="-174982" defTabSz="933237">
              <a:buFont typeface="Wingdings" panose="05000000000000000000" pitchFamily="2" charset="2"/>
              <a:buChar char="§"/>
              <a:defRPr/>
            </a:pPr>
            <a:endParaRPr lang="en-US" dirty="0">
              <a:solidFill>
                <a:prstClr val="black"/>
              </a:solidFill>
            </a:endParaRPr>
          </a:p>
          <a:p>
            <a:pPr marL="174982" indent="-174982" defTabSz="933237">
              <a:buFont typeface="Wingdings" panose="05000000000000000000" pitchFamily="2" charset="2"/>
              <a:buChar char="§"/>
              <a:defRPr/>
            </a:pPr>
            <a:endParaRPr lang="en-US" dirty="0">
              <a:solidFill>
                <a:prstClr val="black"/>
              </a:solidFill>
            </a:endParaRPr>
          </a:p>
          <a:p>
            <a:pPr marL="174982" indent="-174982" defTabSz="933237">
              <a:buFont typeface="Wingdings" panose="05000000000000000000" pitchFamily="2" charset="2"/>
              <a:buChar char="§"/>
              <a:defRPr/>
            </a:pPr>
            <a:endParaRPr lang="en-US" dirty="0">
              <a:solidFill>
                <a:prstClr val="black"/>
              </a:solidFill>
            </a:endParaRPr>
          </a:p>
          <a:p>
            <a:pPr marL="641600" lvl="1" indent="-174982" defTabSz="933237">
              <a:buFont typeface="Wingdings" panose="05000000000000000000" pitchFamily="2" charset="2"/>
              <a:buChar char="§"/>
              <a:defRPr/>
            </a:pPr>
            <a:endParaRPr lang="en-US" dirty="0">
              <a:solidFill>
                <a:prstClr val="black"/>
              </a:solidFill>
            </a:endParaRPr>
          </a:p>
          <a:p>
            <a:pPr marL="641600" lvl="1" indent="-174982" defTabSz="933237">
              <a:buFont typeface="Wingdings" panose="05000000000000000000" pitchFamily="2" charset="2"/>
              <a:buChar char="§"/>
              <a:defRPr/>
            </a:pPr>
            <a:endParaRPr lang="en-US" dirty="0">
              <a:solidFill>
                <a:prstClr val="black"/>
              </a:solidFill>
            </a:endParaRPr>
          </a:p>
        </p:txBody>
      </p:sp>
      <p:sp>
        <p:nvSpPr>
          <p:cNvPr id="4" name="Slide Number Placeholder 3"/>
          <p:cNvSpPr>
            <a:spLocks noGrp="1"/>
          </p:cNvSpPr>
          <p:nvPr>
            <p:ph type="sldNum" sz="quarter" idx="10"/>
          </p:nvPr>
        </p:nvSpPr>
        <p:spPr/>
        <p:txBody>
          <a:bodyPr/>
          <a:lstStyle/>
          <a:p>
            <a:fld id="{D5ACEE01-41AF-2A4D-9C8A-1F63ADF14122}" type="slidenum">
              <a:rPr lang="en-US" smtClean="0"/>
              <a:t>13</a:t>
            </a:fld>
            <a:endParaRPr lang="en-US" dirty="0"/>
          </a:p>
        </p:txBody>
      </p:sp>
    </p:spTree>
    <p:extLst>
      <p:ext uri="{BB962C8B-B14F-4D97-AF65-F5344CB8AC3E}">
        <p14:creationId xmlns:p14="http://schemas.microsoft.com/office/powerpoint/2010/main" val="191225991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FACILITATOR</a:t>
            </a:r>
            <a:r>
              <a:rPr lang="en-US" b="1" baseline="0" dirty="0"/>
              <a:t> GUIDE:</a:t>
            </a:r>
          </a:p>
          <a:p>
            <a:r>
              <a:rPr lang="en-US" b="0" baseline="0" dirty="0">
                <a:latin typeface="Tahoma"/>
                <a:ea typeface="Tahoma"/>
                <a:cs typeface="Tahoma"/>
              </a:rPr>
              <a:t>Deferment for mobilization is 24 months commencing on the Selected Reserve affiliation date. Best practice is to have your Sailor affiliate prior to getting off active duty via C-Way or 1306/7 request. This would also ensure they are not losing out on their TAMP benefits</a:t>
            </a:r>
            <a:r>
              <a:rPr lang="en-US" dirty="0">
                <a:latin typeface="Tahoma"/>
                <a:ea typeface="Tahoma"/>
                <a:cs typeface="Tahoma"/>
              </a:rPr>
              <a:t>. Deferment</a:t>
            </a:r>
            <a:r>
              <a:rPr lang="en-US" baseline="0" dirty="0">
                <a:latin typeface="Tahoma"/>
                <a:ea typeface="Tahoma"/>
                <a:cs typeface="Tahoma"/>
              </a:rPr>
              <a:t> policy does not apply to New Accession Trainees and Direct Commission Officers. </a:t>
            </a:r>
            <a:endParaRPr lang="en-US" dirty="0">
              <a:latin typeface="Tahoma"/>
              <a:ea typeface="Tahoma"/>
              <a:cs typeface="Tahoma"/>
            </a:endParaRPr>
          </a:p>
          <a:p>
            <a:r>
              <a:rPr lang="en-US" b="0" dirty="0">
                <a:latin typeface="Tahoma"/>
                <a:ea typeface="Tahoma"/>
                <a:cs typeface="Tahoma"/>
              </a:rPr>
              <a:t>If Sailors do not affiliate prior to leaving active duty, they</a:t>
            </a:r>
            <a:r>
              <a:rPr lang="en-US" b="0" baseline="0" dirty="0">
                <a:latin typeface="Tahoma"/>
                <a:ea typeface="Tahoma"/>
                <a:cs typeface="Tahoma"/>
              </a:rPr>
              <a:t> will lose out on TAMP benefits.  </a:t>
            </a:r>
          </a:p>
          <a:p>
            <a:r>
              <a:rPr lang="en-US" b="0" baseline="0" dirty="0">
                <a:latin typeface="Tahoma"/>
                <a:ea typeface="Tahoma"/>
                <a:cs typeface="Tahoma"/>
              </a:rPr>
              <a:t>NOTE: Affiliation with the reserves with a break in service, will have the Sailors TIR recalculated for advancement purposes and possible ADSD adjustment IAW MILPERSMAN 100-030 and BUPERSINST 1430.16G.</a:t>
            </a:r>
            <a:endParaRPr lang="en-US" b="0" dirty="0"/>
          </a:p>
        </p:txBody>
      </p:sp>
      <p:sp>
        <p:nvSpPr>
          <p:cNvPr id="4" name="Slide Number Placeholder 3"/>
          <p:cNvSpPr>
            <a:spLocks noGrp="1"/>
          </p:cNvSpPr>
          <p:nvPr>
            <p:ph type="sldNum" sz="quarter" idx="10"/>
          </p:nvPr>
        </p:nvSpPr>
        <p:spPr/>
        <p:txBody>
          <a:bodyPr/>
          <a:lstStyle/>
          <a:p>
            <a:fld id="{D5ACEE01-41AF-2A4D-9C8A-1F63ADF14122}" type="slidenum">
              <a:rPr lang="en-US" smtClean="0"/>
              <a:t>14</a:t>
            </a:fld>
            <a:endParaRPr lang="en-US" dirty="0"/>
          </a:p>
        </p:txBody>
      </p:sp>
    </p:spTree>
    <p:extLst>
      <p:ext uri="{BB962C8B-B14F-4D97-AF65-F5344CB8AC3E}">
        <p14:creationId xmlns:p14="http://schemas.microsoft.com/office/powerpoint/2010/main" val="30723861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3237">
              <a:defRPr/>
            </a:pPr>
            <a:r>
              <a:rPr lang="en-US" b="1" dirty="0">
                <a:solidFill>
                  <a:prstClr val="black"/>
                </a:solidFill>
              </a:rPr>
              <a:t>FACILITATOR GUIDE:</a:t>
            </a:r>
          </a:p>
          <a:p>
            <a:pPr defTabSz="933237">
              <a:defRPr/>
            </a:pPr>
            <a:r>
              <a:rPr lang="en-US" dirty="0">
                <a:solidFill>
                  <a:prstClr val="black"/>
                </a:solidFill>
              </a:rPr>
              <a:t>During TAMP, the service member and their family members are eligible to use on of the following health plan options in addition to military hospitals and clinics:</a:t>
            </a:r>
          </a:p>
          <a:p>
            <a:pPr defTabSz="933237">
              <a:defRPr/>
            </a:pPr>
            <a:r>
              <a:rPr lang="en-US" dirty="0">
                <a:solidFill>
                  <a:prstClr val="black"/>
                </a:solidFill>
              </a:rPr>
              <a:t>	- TRICARE Prime (where locally available)</a:t>
            </a:r>
          </a:p>
          <a:p>
            <a:pPr defTabSz="933237">
              <a:defRPr/>
            </a:pPr>
            <a:r>
              <a:rPr lang="en-US" dirty="0">
                <a:solidFill>
                  <a:prstClr val="black"/>
                </a:solidFill>
              </a:rPr>
              <a:t>	- TRICARE Select</a:t>
            </a:r>
          </a:p>
          <a:p>
            <a:pPr defTabSz="933237">
              <a:defRPr/>
            </a:pPr>
            <a:r>
              <a:rPr lang="en-US" dirty="0">
                <a:solidFill>
                  <a:prstClr val="black"/>
                </a:solidFill>
              </a:rPr>
              <a:t>	- US Family Health Plan (if you live in a designated location)</a:t>
            </a:r>
          </a:p>
          <a:p>
            <a:pPr defTabSz="933237">
              <a:defRPr/>
            </a:pPr>
            <a:r>
              <a:rPr lang="en-US" dirty="0">
                <a:solidFill>
                  <a:prstClr val="black"/>
                </a:solidFill>
              </a:rPr>
              <a:t>	- TRICARE Prime Overseas</a:t>
            </a:r>
          </a:p>
          <a:p>
            <a:pPr defTabSz="933237">
              <a:defRPr/>
            </a:pPr>
            <a:r>
              <a:rPr lang="en-US" dirty="0">
                <a:solidFill>
                  <a:prstClr val="black"/>
                </a:solidFill>
              </a:rPr>
              <a:t>	- TRICARE Selected Overseas</a:t>
            </a:r>
          </a:p>
          <a:p>
            <a:pPr defTabSz="933237">
              <a:defRPr/>
            </a:pPr>
            <a:r>
              <a:rPr lang="en-US" dirty="0">
                <a:solidFill>
                  <a:prstClr val="black"/>
                </a:solidFill>
              </a:rPr>
              <a:t>Other active duty programs such as the Extended Care Health Option (ECHO) are also available during the TAMP period.</a:t>
            </a:r>
          </a:p>
          <a:p>
            <a:pPr defTabSz="933237">
              <a:defRPr/>
            </a:pPr>
            <a:r>
              <a:rPr lang="en-US" dirty="0"/>
              <a:t>-By transitioning via the RPAC, service members are more likely to avoid a break in active participation (i.e., Active Duty or SELRES) and become eligible for 6 months (180 days) of family Tricare benefits (same benefits enjoyed by Active Duty members). After the 6 months, service members can then enroll in Tricare Reserve Select for the remainder of their SELRES career. -Service members who qualify for Transitional Assistance Management Program (TAMP or TA-180), receive dental care under the Tricare Active Duty Dental Program for 6 months. After 6 months, service members may opt to receive coverage under the Tricare </a:t>
            </a:r>
          </a:p>
          <a:p>
            <a:pPr defTabSz="933237">
              <a:defRPr/>
            </a:pPr>
            <a:r>
              <a:rPr lang="en-US" dirty="0"/>
              <a:t>Dental Program for Guard and Reserve service members. Eligible family members may purchase dental coverage separately.</a:t>
            </a:r>
          </a:p>
          <a:p>
            <a:pPr marL="174982" indent="-174982" defTabSz="933237">
              <a:buFontTx/>
              <a:buChar char="-"/>
              <a:defRPr/>
            </a:pPr>
            <a:r>
              <a:rPr lang="en-US" dirty="0"/>
              <a:t>During terminal leave, service members aren’t eligible for TAMP and should be covered under TRICARE Prime, TRICARE Prime Remote, or TRICARE Select.</a:t>
            </a:r>
          </a:p>
          <a:p>
            <a:pPr marL="349964" lvl="1"/>
            <a:r>
              <a:rPr lang="en-US" sz="1700" b="1" dirty="0"/>
              <a:t>All transition health care can be found below:</a:t>
            </a:r>
          </a:p>
          <a:p>
            <a:pPr marL="349964" lvl="1"/>
            <a:r>
              <a:rPr lang="en-US" sz="1700" b="1" dirty="0">
                <a:hlinkClick r:id="rId3"/>
              </a:rPr>
              <a:t>www.Tricare.mil/mybenefit</a:t>
            </a:r>
            <a:endParaRPr lang="en-US" sz="1700" b="1" dirty="0"/>
          </a:p>
          <a:p>
            <a:pPr defTabSz="933237">
              <a:defRPr/>
            </a:pPr>
            <a:endParaRPr lang="en-US" dirty="0"/>
          </a:p>
        </p:txBody>
      </p:sp>
      <p:sp>
        <p:nvSpPr>
          <p:cNvPr id="4" name="Slide Number Placeholder 3"/>
          <p:cNvSpPr>
            <a:spLocks noGrp="1"/>
          </p:cNvSpPr>
          <p:nvPr>
            <p:ph type="sldNum" sz="quarter" idx="10"/>
          </p:nvPr>
        </p:nvSpPr>
        <p:spPr/>
        <p:txBody>
          <a:bodyPr/>
          <a:lstStyle/>
          <a:p>
            <a:fld id="{D5ACEE01-41AF-2A4D-9C8A-1F63ADF14122}" type="slidenum">
              <a:rPr lang="en-US" smtClean="0"/>
              <a:t>15</a:t>
            </a:fld>
            <a:endParaRPr lang="en-US" dirty="0"/>
          </a:p>
        </p:txBody>
      </p:sp>
    </p:spTree>
    <p:extLst>
      <p:ext uri="{BB962C8B-B14F-4D97-AF65-F5344CB8AC3E}">
        <p14:creationId xmlns:p14="http://schemas.microsoft.com/office/powerpoint/2010/main" val="292180766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3237">
              <a:defRPr/>
            </a:pPr>
            <a:r>
              <a:rPr lang="en-US" b="1" dirty="0">
                <a:solidFill>
                  <a:prstClr val="black"/>
                </a:solidFill>
              </a:rPr>
              <a:t>FACILITATOR GUIDE:</a:t>
            </a:r>
          </a:p>
          <a:p>
            <a:pPr defTabSz="933237">
              <a:defRPr/>
            </a:pPr>
            <a:r>
              <a:rPr lang="en-US" dirty="0">
                <a:solidFill>
                  <a:prstClr val="black"/>
                </a:solidFill>
                <a:latin typeface="Tahoma"/>
                <a:ea typeface="Tahoma"/>
                <a:cs typeface="Tahoma"/>
              </a:rPr>
              <a:t>QUALIFYING</a:t>
            </a:r>
            <a:r>
              <a:rPr lang="en-US" baseline="0" dirty="0">
                <a:solidFill>
                  <a:prstClr val="black"/>
                </a:solidFill>
                <a:latin typeface="Tahoma"/>
                <a:ea typeface="Tahoma"/>
                <a:cs typeface="Tahoma"/>
              </a:rPr>
              <a:t> YEARS of service will be explained in the following slide but there is a difference in satisfactory years of service in the reserves and qualifying years towards retirement</a:t>
            </a:r>
            <a:r>
              <a:rPr lang="en-US" dirty="0">
                <a:solidFill>
                  <a:prstClr val="black"/>
                </a:solidFill>
                <a:latin typeface="Tahoma"/>
                <a:ea typeface="Tahoma"/>
                <a:cs typeface="Tahoma"/>
              </a:rPr>
              <a:t>. The last six years must be completed in the reserves. See BUPERSINST</a:t>
            </a:r>
            <a:r>
              <a:rPr lang="en-US" baseline="0" dirty="0">
                <a:solidFill>
                  <a:prstClr val="black"/>
                </a:solidFill>
                <a:latin typeface="Tahoma"/>
                <a:ea typeface="Tahoma"/>
                <a:cs typeface="Tahoma"/>
              </a:rPr>
              <a:t> 1001.39F page 20-2 and 20-3 for more information.</a:t>
            </a:r>
          </a:p>
          <a:p>
            <a:pPr defTabSz="933237">
              <a:defRPr/>
            </a:pPr>
            <a:r>
              <a:rPr lang="en-US" sz="1200" dirty="0"/>
              <a:t>The Sailor can review their anniversary by accessing their Annual Retirement Point Record and Annual Statement of Service (ARPR/ASOSH) via BOL. </a:t>
            </a:r>
          </a:p>
          <a:p>
            <a:pPr defTabSz="933237">
              <a:defRPr/>
            </a:pPr>
            <a:endParaRPr lang="en-US" sz="1200" dirty="0">
              <a:solidFill>
                <a:prstClr val="black"/>
              </a:solidFill>
              <a:latin typeface="Tahoma"/>
              <a:ea typeface="Tahoma"/>
              <a:cs typeface="Tahoma"/>
            </a:endParaRPr>
          </a:p>
          <a:p>
            <a:pPr defTabSz="933237">
              <a:defRPr/>
            </a:pPr>
            <a:r>
              <a:rPr lang="en-US" sz="1200" dirty="0">
                <a:solidFill>
                  <a:prstClr val="black"/>
                </a:solidFill>
                <a:latin typeface="Tahoma"/>
                <a:ea typeface="Tahoma"/>
                <a:cs typeface="Tahoma"/>
              </a:rPr>
              <a:t>SELRES</a:t>
            </a:r>
            <a:r>
              <a:rPr lang="en-US" sz="1200" baseline="0" dirty="0">
                <a:solidFill>
                  <a:prstClr val="black"/>
                </a:solidFill>
                <a:latin typeface="Tahoma"/>
                <a:ea typeface="Tahoma"/>
                <a:cs typeface="Tahoma"/>
              </a:rPr>
              <a:t> are mobilization assets and are required to be at the ready in time of need.  Their administrative requirements are keeping their employment, address, recall, dependency changes, Family Care Plan, medical status or anything that can affect their ability to mobilize current and ensure the NRA is aware of any changes or issues so that they can update their mobilization status correctly</a:t>
            </a:r>
            <a:r>
              <a:rPr lang="en-US" dirty="0">
                <a:solidFill>
                  <a:prstClr val="black"/>
                </a:solidFill>
                <a:latin typeface="Tahoma"/>
                <a:ea typeface="Tahoma"/>
                <a:cs typeface="Tahoma"/>
              </a:rPr>
              <a:t>.  They</a:t>
            </a:r>
            <a:r>
              <a:rPr lang="en-US" baseline="0" dirty="0">
                <a:solidFill>
                  <a:prstClr val="black"/>
                </a:solidFill>
                <a:latin typeface="Tahoma"/>
                <a:ea typeface="Tahoma"/>
                <a:cs typeface="Tahoma"/>
              </a:rPr>
              <a:t> will be briefed on this upon affiliation and will sign a Satisfactory Participation Requirement Record. Ensure that these Sailors read the document prior to signing so that they are fully aware. For more information on this refer them to the Navy Reserve Homeport, RESPERMAN 1001-010 and BUPERSINST 1001.39F.</a:t>
            </a:r>
            <a:endParaRPr lang="en-US" dirty="0">
              <a:solidFill>
                <a:prstClr val="black"/>
              </a:solidFill>
            </a:endParaRPr>
          </a:p>
          <a:p>
            <a:pPr defTabSz="933237">
              <a:defRPr/>
            </a:pPr>
            <a:endParaRPr lang="en-US" dirty="0">
              <a:solidFill>
                <a:prstClr val="black"/>
              </a:solidFill>
            </a:endParaRPr>
          </a:p>
          <a:p>
            <a:endParaRPr lang="en-US" dirty="0"/>
          </a:p>
        </p:txBody>
      </p:sp>
      <p:sp>
        <p:nvSpPr>
          <p:cNvPr id="4" name="Slide Number Placeholder 3"/>
          <p:cNvSpPr>
            <a:spLocks noGrp="1"/>
          </p:cNvSpPr>
          <p:nvPr>
            <p:ph type="sldNum" sz="quarter" idx="10"/>
          </p:nvPr>
        </p:nvSpPr>
        <p:spPr/>
        <p:txBody>
          <a:bodyPr/>
          <a:lstStyle/>
          <a:p>
            <a:fld id="{D5ACEE01-41AF-2A4D-9C8A-1F63ADF14122}" type="slidenum">
              <a:rPr lang="en-US" smtClean="0"/>
              <a:t>16</a:t>
            </a:fld>
            <a:endParaRPr lang="en-US" dirty="0"/>
          </a:p>
        </p:txBody>
      </p:sp>
    </p:spTree>
    <p:extLst>
      <p:ext uri="{BB962C8B-B14F-4D97-AF65-F5344CB8AC3E}">
        <p14:creationId xmlns:p14="http://schemas.microsoft.com/office/powerpoint/2010/main" val="288417868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solidFill>
                  <a:prstClr val="black"/>
                </a:solidFill>
              </a:rPr>
              <a:t>FACILITATOR GUIDE:</a:t>
            </a:r>
          </a:p>
          <a:p>
            <a:r>
              <a:rPr lang="en-US" sz="1200" dirty="0">
                <a:effectLst/>
                <a:ea typeface="Calibri" panose="020F0502020204030204" pitchFamily="34" charset="0"/>
                <a:cs typeface="Arial" panose="020B0604020202020204" pitchFamily="34" charset="0"/>
              </a:rPr>
              <a:t>I hope you find this table helpful in level-setting some foundational concepts for your Navy Reserve duties.</a:t>
            </a:r>
            <a:endParaRPr lang="en-US" sz="1200" dirty="0">
              <a:ea typeface="Calibri" panose="020F0502020204030204" pitchFamily="34" charset="0"/>
              <a:cs typeface="Arial" panose="020B0604020202020204" pitchFamily="34" charset="0"/>
            </a:endParaRPr>
          </a:p>
          <a:p>
            <a:r>
              <a:rPr lang="en-US" sz="1200" dirty="0">
                <a:effectLst/>
                <a:ea typeface="Calibri" panose="020F0502020204030204" pitchFamily="34" charset="0"/>
                <a:cs typeface="Arial" panose="020B0604020202020204" pitchFamily="34" charset="0"/>
              </a:rPr>
              <a:t>It is possible to earn a Qualifying Year while simultaneously having Unsatisfactory Participation. </a:t>
            </a:r>
            <a:endParaRPr lang="en-US" sz="1200" dirty="0">
              <a:ea typeface="Calibri" panose="020F0502020204030204" pitchFamily="34" charset="0"/>
              <a:cs typeface="Arial" panose="020B0604020202020204" pitchFamily="34" charset="0"/>
            </a:endParaRPr>
          </a:p>
          <a:p>
            <a:r>
              <a:rPr lang="en-US" sz="1200" dirty="0">
                <a:effectLst/>
                <a:ea typeface="Calibri" panose="020F0502020204030204" pitchFamily="34" charset="0"/>
                <a:cs typeface="Arial" panose="020B0604020202020204" pitchFamily="34" charset="0"/>
              </a:rPr>
              <a:t>It’s also possible to meet participation requirements within a Fiscal Year, but miss achieving a qualifying anniversary year toward retirement.  You MUST manage both timeframes as you plan and execute your assigned duties.</a:t>
            </a:r>
          </a:p>
          <a:p>
            <a:endParaRPr lang="en-US" sz="1200" dirty="0">
              <a:effectLst/>
              <a:ea typeface="Calibri" panose="020F0502020204030204" pitchFamily="34" charset="0"/>
              <a:cs typeface="Arial" panose="020B0604020202020204" pitchFamily="34" charset="0"/>
            </a:endParaRPr>
          </a:p>
          <a:p>
            <a:r>
              <a:rPr lang="en-US" sz="1200" dirty="0">
                <a:effectLst/>
                <a:ea typeface="Calibri" panose="020F0502020204030204" pitchFamily="34" charset="0"/>
                <a:cs typeface="Arial" panose="020B0604020202020204" pitchFamily="34" charset="0"/>
              </a:rPr>
              <a:t>A Sailor may have over 50 retirement points in an Anniversary Year, qualifying toward retirement, but have Unsatisfactory Participation.  </a:t>
            </a:r>
            <a:endParaRPr lang="en-US" sz="1200" dirty="0">
              <a:ea typeface="Calibri" panose="020F0502020204030204" pitchFamily="34" charset="0"/>
              <a:cs typeface="Arial" panose="020B0604020202020204" pitchFamily="34" charset="0"/>
            </a:endParaRPr>
          </a:p>
          <a:p>
            <a:r>
              <a:rPr lang="en-US" sz="1200" dirty="0">
                <a:effectLst/>
                <a:ea typeface="Calibri" panose="020F0502020204030204" pitchFamily="34" charset="0"/>
                <a:cs typeface="Arial" panose="020B0604020202020204" pitchFamily="34" charset="0"/>
              </a:rPr>
              <a:t>Not completing an AT (and not having an approved AT waiver), or having more than nine unexcused drill period absences in the Fiscal Year OR a rolling twelve-month period yield. Unsatisfactory Participation, which could lead to administrative separation from the Navy Reserve.</a:t>
            </a:r>
            <a:endParaRPr lang="en-US" sz="1200" dirty="0">
              <a:ea typeface="Verdana" panose="020B0604030504040204" pitchFamily="34" charset="0"/>
              <a:cs typeface="Arial" panose="020B0604020202020204" pitchFamily="34" charset="0"/>
            </a:endParaRPr>
          </a:p>
          <a:p>
            <a:endParaRPr lang="en-US" sz="1200" b="0" i="1" kern="1200" dirty="0">
              <a:effectLst/>
              <a:ea typeface="Verdana" panose="020B0604030504040204" pitchFamily="34" charset="0"/>
              <a:cs typeface="Arial" panose="020B0604020202020204" pitchFamily="34" charset="0"/>
            </a:endParaRPr>
          </a:p>
          <a:p>
            <a:r>
              <a:rPr lang="en-US" sz="1200" b="0" i="1" kern="1200" dirty="0">
                <a:effectLst/>
                <a:ea typeface="Verdana" panose="020B0604030504040204" pitchFamily="34" charset="0"/>
                <a:cs typeface="Arial" panose="020B0604020202020204" pitchFamily="34" charset="0"/>
              </a:rPr>
              <a:t>“Unexcused absence from an annual training or from nine or more training units in a one year period </a:t>
            </a:r>
            <a:r>
              <a:rPr lang="en-US" sz="1200" b="0" i="0" kern="1200" dirty="0">
                <a:effectLst/>
                <a:ea typeface="Verdana" panose="020B0604030504040204" pitchFamily="34" charset="0"/>
                <a:cs typeface="Arial" panose="020B0604020202020204" pitchFamily="34" charset="0"/>
              </a:rPr>
              <a:t>often results in a discharge from the </a:t>
            </a:r>
            <a:r>
              <a:rPr lang="en-US" sz="1200" b="1" i="0" kern="1200" dirty="0">
                <a:effectLst/>
                <a:ea typeface="Verdana" panose="020B0604030504040204" pitchFamily="34" charset="0"/>
                <a:cs typeface="Arial" panose="020B0604020202020204" pitchFamily="34" charset="0"/>
              </a:rPr>
              <a:t>Reserve</a:t>
            </a:r>
            <a:r>
              <a:rPr lang="en-US" sz="1200" b="0" i="0" kern="1200" dirty="0">
                <a:effectLst/>
                <a:ea typeface="Verdana" panose="020B0604030504040204" pitchFamily="34" charset="0"/>
                <a:cs typeface="Arial" panose="020B0604020202020204" pitchFamily="34" charset="0"/>
              </a:rPr>
              <a:t> Component for failing to meet the training requirements.”  </a:t>
            </a:r>
            <a:endParaRPr lang="en-US" sz="1200" dirty="0">
              <a:ea typeface="Verdana" panose="020B0604030504040204" pitchFamily="34" charset="0"/>
              <a:cs typeface="Arial" panose="020B0604020202020204" pitchFamily="34" charset="0"/>
            </a:endParaRPr>
          </a:p>
          <a:p>
            <a:endParaRPr lang="en-US" sz="1200" b="0" i="0" kern="1200" dirty="0">
              <a:effectLst/>
              <a:ea typeface="Verdana" panose="020B0604030504040204" pitchFamily="34" charset="0"/>
              <a:cs typeface="Arial" panose="020B0604020202020204" pitchFamily="34" charset="0"/>
            </a:endParaRPr>
          </a:p>
          <a:p>
            <a:r>
              <a:rPr lang="en-US" sz="1200" b="0" i="0" kern="1200" dirty="0">
                <a:effectLst/>
                <a:ea typeface="Verdana" panose="020B0604030504040204" pitchFamily="34" charset="0"/>
                <a:cs typeface="Arial" panose="020B0604020202020204" pitchFamily="34" charset="0"/>
              </a:rPr>
              <a:t>In other words, the</a:t>
            </a:r>
            <a:r>
              <a:rPr lang="en-US" sz="1200" b="0" i="0" kern="1200" baseline="0" dirty="0">
                <a:effectLst/>
                <a:ea typeface="Verdana" panose="020B0604030504040204" pitchFamily="34" charset="0"/>
                <a:cs typeface="Arial" panose="020B0604020202020204" pitchFamily="34" charset="0"/>
              </a:rPr>
              <a:t> member may have 50+ retirement points in an anniversary year, yielding a Qualifying Year, but have Unsatisfactory Participation due to no AT or &gt;8 UAs, and </a:t>
            </a:r>
            <a:r>
              <a:rPr lang="en-US" sz="1200" b="1" i="0" kern="1200" baseline="0" dirty="0">
                <a:effectLst/>
                <a:ea typeface="Verdana" panose="020B0604030504040204" pitchFamily="34" charset="0"/>
                <a:cs typeface="Arial" panose="020B0604020202020204" pitchFamily="34" charset="0"/>
              </a:rPr>
              <a:t>may be </a:t>
            </a:r>
            <a:r>
              <a:rPr lang="en-US" sz="1200" b="1" i="0" kern="1200" baseline="0" dirty="0" err="1">
                <a:effectLst/>
                <a:ea typeface="Verdana" panose="020B0604030504040204" pitchFamily="34" charset="0"/>
                <a:cs typeface="Arial" panose="020B0604020202020204" pitchFamily="34" charset="0"/>
              </a:rPr>
              <a:t>ADSEP’d</a:t>
            </a:r>
            <a:r>
              <a:rPr lang="en-US" sz="1200" b="1" i="0" kern="1200" baseline="0" dirty="0">
                <a:effectLst/>
                <a:ea typeface="Verdana" panose="020B0604030504040204" pitchFamily="34" charset="0"/>
                <a:cs typeface="Arial" panose="020B0604020202020204" pitchFamily="34" charset="0"/>
              </a:rPr>
              <a:t> </a:t>
            </a:r>
            <a:r>
              <a:rPr lang="en-US" sz="1200" b="0" i="0" kern="1200" baseline="0" dirty="0">
                <a:effectLst/>
                <a:ea typeface="Verdana" panose="020B0604030504040204" pitchFamily="34" charset="0"/>
                <a:cs typeface="Arial" panose="020B0604020202020204" pitchFamily="34" charset="0"/>
              </a:rPr>
              <a:t>as a result.  </a:t>
            </a:r>
            <a:endParaRPr lang="en-US" sz="1200" dirty="0">
              <a:cs typeface="Arial" panose="020B0604020202020204" pitchFamily="34" charset="0"/>
            </a:endParaRPr>
          </a:p>
          <a:p>
            <a:r>
              <a:rPr lang="en-US" sz="1200" dirty="0">
                <a:ea typeface="Verdana" panose="020B0604030504040204" pitchFamily="34" charset="0"/>
                <a:cs typeface="Arial" panose="020B0604020202020204" pitchFamily="34" charset="0"/>
              </a:rPr>
              <a:t>Alternatively, a Sailor may take Authorized Absences or be approved for an AT Waiver within a Fiscal Year, yet fail to earn the requisite 50 Reserve Retirement Points within their unique Anniversary Year, missing eligibility. </a:t>
            </a:r>
          </a:p>
          <a:p>
            <a:endParaRPr lang="en-US" dirty="0"/>
          </a:p>
        </p:txBody>
      </p:sp>
      <p:sp>
        <p:nvSpPr>
          <p:cNvPr id="4" name="Slide Number Placeholder 3"/>
          <p:cNvSpPr>
            <a:spLocks noGrp="1"/>
          </p:cNvSpPr>
          <p:nvPr>
            <p:ph type="sldNum" sz="quarter" idx="10"/>
          </p:nvPr>
        </p:nvSpPr>
        <p:spPr/>
        <p:txBody>
          <a:bodyPr/>
          <a:lstStyle/>
          <a:p>
            <a:fld id="{D5ACEE01-41AF-2A4D-9C8A-1F63ADF14122}" type="slidenum">
              <a:rPr lang="en-US" smtClean="0"/>
              <a:t>17</a:t>
            </a:fld>
            <a:endParaRPr lang="en-US" dirty="0"/>
          </a:p>
        </p:txBody>
      </p:sp>
    </p:spTree>
    <p:extLst>
      <p:ext uri="{BB962C8B-B14F-4D97-AF65-F5344CB8AC3E}">
        <p14:creationId xmlns:p14="http://schemas.microsoft.com/office/powerpoint/2010/main" val="125394166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FACILITATOR</a:t>
            </a:r>
            <a:r>
              <a:rPr lang="en-US" b="1" baseline="0" dirty="0"/>
              <a:t> GUIDE:</a:t>
            </a:r>
            <a:endParaRPr lang="en-US" b="1" dirty="0"/>
          </a:p>
          <a:p>
            <a:r>
              <a:rPr lang="en-US" dirty="0"/>
              <a:t>Where the Sailor is moving to is generally where the Reserve Center will be. There is at least one Reserve Center in each state- the RPAC TA will assign the best fit within that state. </a:t>
            </a:r>
          </a:p>
          <a:p>
            <a:endParaRPr lang="en-US" sz="1200" b="0" i="0" kern="1200" dirty="0">
              <a:solidFill>
                <a:schemeClr val="tx1"/>
              </a:solidFill>
              <a:effectLst/>
              <a:latin typeface="Tahoma" panose="020B0604030504040204" pitchFamily="34" charset="0"/>
              <a:ea typeface="Tahoma" panose="020B0604030504040204" pitchFamily="34" charset="0"/>
              <a:cs typeface="Tahoma" panose="020B0604030504040204" pitchFamily="34" charset="0"/>
            </a:endParaRPr>
          </a:p>
          <a:p>
            <a:r>
              <a:rPr lang="en-US" sz="1200" b="0" i="0" kern="1200" dirty="0">
                <a:solidFill>
                  <a:schemeClr val="tx1"/>
                </a:solidFill>
                <a:effectLst/>
                <a:latin typeface="Tahoma" panose="020B0604030504040204" pitchFamily="34" charset="0"/>
                <a:ea typeface="Tahoma" panose="020B0604030504040204" pitchFamily="34" charset="0"/>
                <a:cs typeface="Tahoma" panose="020B0604030504040204" pitchFamily="34" charset="0"/>
              </a:rPr>
              <a:t>All NRC command websites are hosted on the </a:t>
            </a:r>
            <a:r>
              <a:rPr lang="en-US" sz="1200" b="0" i="0" u="none" strike="noStrike" kern="1200" dirty="0">
                <a:solidFill>
                  <a:schemeClr val="tx1"/>
                </a:solidFill>
                <a:effectLst/>
                <a:latin typeface="Tahoma" panose="020B0604030504040204" pitchFamily="34" charset="0"/>
                <a:ea typeface="Tahoma" panose="020B0604030504040204" pitchFamily="34" charset="0"/>
                <a:cs typeface="Tahoma" panose="020B0604030504040204" pitchFamily="34" charset="0"/>
                <a:hlinkClick r:id="rId3"/>
              </a:rPr>
              <a:t>My Navy Reserve Homeport Website</a:t>
            </a:r>
            <a:r>
              <a:rPr lang="en-US" sz="1200" b="0" i="0" kern="1200" dirty="0">
                <a:solidFill>
                  <a:schemeClr val="tx1"/>
                </a:solidFill>
                <a:effectLst/>
                <a:latin typeface="Tahoma" panose="020B0604030504040204" pitchFamily="34" charset="0"/>
                <a:ea typeface="Tahoma" panose="020B0604030504040204" pitchFamily="34" charset="0"/>
                <a:cs typeface="Tahoma" panose="020B0604030504040204" pitchFamily="34" charset="0"/>
              </a:rPr>
              <a:t>:</a:t>
            </a:r>
            <a:br>
              <a:rPr lang="en-US" dirty="0"/>
            </a:br>
            <a:r>
              <a:rPr lang="en-US" sz="1200" b="0" i="0" kern="1200" dirty="0">
                <a:solidFill>
                  <a:schemeClr val="tx1"/>
                </a:solidFill>
                <a:effectLst/>
                <a:latin typeface="Tahoma" panose="020B0604030504040204" pitchFamily="34" charset="0"/>
                <a:ea typeface="Tahoma" panose="020B0604030504040204" pitchFamily="34" charset="0"/>
                <a:cs typeface="Tahoma" panose="020B0604030504040204" pitchFamily="34" charset="0"/>
              </a:rPr>
              <a:t>(CAC Required)</a:t>
            </a:r>
            <a:br>
              <a:rPr lang="en-US" dirty="0"/>
            </a:br>
            <a:r>
              <a:rPr lang="en-US" sz="1200" b="0" i="0" kern="1200" dirty="0">
                <a:solidFill>
                  <a:schemeClr val="tx1"/>
                </a:solidFill>
                <a:effectLst/>
                <a:latin typeface="Tahoma" panose="020B0604030504040204" pitchFamily="34" charset="0"/>
                <a:ea typeface="Tahoma" panose="020B0604030504040204" pitchFamily="34" charset="0"/>
                <a:cs typeface="Tahoma" panose="020B0604030504040204" pitchFamily="34" charset="0"/>
              </a:rPr>
              <a:t>From the MYNRH main page, the Sailor can either search for the command in the search bar or navigate to the individual command via the “COMMAND” drop-down menu at the top of the page, followed by “REGIONS” to select the appropriate, and then the name of the NRC. Each NRC website provides a wealth of information specific to the command.</a:t>
            </a:r>
          </a:p>
          <a:p>
            <a:endParaRPr lang="en-US" sz="1200" b="0" i="0" kern="1200" dirty="0">
              <a:solidFill>
                <a:schemeClr val="tx1"/>
              </a:solidFill>
              <a:effectLst/>
              <a:latin typeface="Tahoma" panose="020B0604030504040204" pitchFamily="34" charset="0"/>
              <a:ea typeface="Tahoma" panose="020B0604030504040204" pitchFamily="34" charset="0"/>
              <a:cs typeface="Tahoma" panose="020B0604030504040204" pitchFamily="34" charset="0"/>
            </a:endParaRPr>
          </a:p>
          <a:p>
            <a:pPr fontAlgn="base"/>
            <a:r>
              <a:rPr lang="en-US" sz="1200" b="0" i="0" kern="1200" dirty="0">
                <a:solidFill>
                  <a:schemeClr val="tx1"/>
                </a:solidFill>
                <a:effectLst/>
                <a:latin typeface="Tahoma" panose="020B0604030504040204" pitchFamily="34" charset="0"/>
                <a:ea typeface="Tahoma" panose="020B0604030504040204" pitchFamily="34" charset="0"/>
                <a:cs typeface="Tahoma" panose="020B0604030504040204" pitchFamily="34" charset="0"/>
              </a:rPr>
              <a:t>As part of your initial contact with the Navy Reserve Center staff, you will receive a Welcome Aboard Package that will provide basic information about the facility including:</a:t>
            </a:r>
          </a:p>
          <a:p>
            <a:pPr fontAlgn="base"/>
            <a:br>
              <a:rPr lang="en-US" sz="1200" b="0" i="0" kern="1200" dirty="0">
                <a:solidFill>
                  <a:schemeClr val="tx1"/>
                </a:solidFill>
                <a:effectLst/>
                <a:latin typeface="Tahoma" panose="020B0604030504040204" pitchFamily="34" charset="0"/>
                <a:ea typeface="Tahoma" panose="020B0604030504040204" pitchFamily="34" charset="0"/>
                <a:cs typeface="Tahoma" panose="020B0604030504040204" pitchFamily="34" charset="0"/>
              </a:rPr>
            </a:br>
            <a:r>
              <a:rPr lang="en-US" sz="1200" b="0" i="0" kern="1200" dirty="0">
                <a:solidFill>
                  <a:schemeClr val="tx1"/>
                </a:solidFill>
                <a:effectLst/>
                <a:latin typeface="Tahoma" panose="020B0604030504040204" pitchFamily="34" charset="0"/>
                <a:ea typeface="Tahoma" panose="020B0604030504040204" pitchFamily="34" charset="0"/>
                <a:cs typeface="Tahoma" panose="020B0604030504040204" pitchFamily="34" charset="0"/>
              </a:rPr>
              <a:t>•    Facility address and entry instructions</a:t>
            </a:r>
            <a:br>
              <a:rPr lang="en-US" sz="1200" b="0" i="0" kern="1200" dirty="0">
                <a:solidFill>
                  <a:schemeClr val="tx1"/>
                </a:solidFill>
                <a:effectLst/>
                <a:latin typeface="Tahoma" panose="020B0604030504040204" pitchFamily="34" charset="0"/>
                <a:ea typeface="Tahoma" panose="020B0604030504040204" pitchFamily="34" charset="0"/>
                <a:cs typeface="Tahoma" panose="020B0604030504040204" pitchFamily="34" charset="0"/>
              </a:rPr>
            </a:br>
            <a:r>
              <a:rPr lang="en-US" sz="1200" b="0" i="0" kern="1200" dirty="0">
                <a:solidFill>
                  <a:schemeClr val="tx1"/>
                </a:solidFill>
                <a:effectLst/>
                <a:latin typeface="Tahoma" panose="020B0604030504040204" pitchFamily="34" charset="0"/>
                <a:ea typeface="Tahoma" panose="020B0604030504040204" pitchFamily="34" charset="0"/>
                <a:cs typeface="Tahoma" panose="020B0604030504040204" pitchFamily="34" charset="0"/>
              </a:rPr>
              <a:t>•    Command directory</a:t>
            </a:r>
            <a:br>
              <a:rPr lang="en-US" sz="1200" b="0" i="0" kern="1200" dirty="0">
                <a:solidFill>
                  <a:schemeClr val="tx1"/>
                </a:solidFill>
                <a:effectLst/>
                <a:latin typeface="Tahoma" panose="020B0604030504040204" pitchFamily="34" charset="0"/>
                <a:ea typeface="Tahoma" panose="020B0604030504040204" pitchFamily="34" charset="0"/>
                <a:cs typeface="Tahoma" panose="020B0604030504040204" pitchFamily="34" charset="0"/>
              </a:rPr>
            </a:br>
            <a:r>
              <a:rPr lang="en-US" sz="1200" b="0" i="0" kern="1200" dirty="0">
                <a:solidFill>
                  <a:schemeClr val="tx1"/>
                </a:solidFill>
                <a:effectLst/>
                <a:latin typeface="Tahoma" panose="020B0604030504040204" pitchFamily="34" charset="0"/>
                <a:ea typeface="Tahoma" panose="020B0604030504040204" pitchFamily="34" charset="0"/>
                <a:cs typeface="Tahoma" panose="020B0604030504040204" pitchFamily="34" charset="0"/>
              </a:rPr>
              <a:t>•    Drill Schedule</a:t>
            </a:r>
            <a:br>
              <a:rPr lang="en-US" sz="1200" b="0" i="0" kern="1200" dirty="0">
                <a:solidFill>
                  <a:schemeClr val="tx1"/>
                </a:solidFill>
                <a:effectLst/>
                <a:latin typeface="Tahoma" panose="020B0604030504040204" pitchFamily="34" charset="0"/>
                <a:ea typeface="Tahoma" panose="020B0604030504040204" pitchFamily="34" charset="0"/>
                <a:cs typeface="Tahoma" panose="020B0604030504040204" pitchFamily="34" charset="0"/>
              </a:rPr>
            </a:br>
            <a:r>
              <a:rPr lang="en-US" sz="1200" b="0" i="0" kern="1200" dirty="0">
                <a:solidFill>
                  <a:schemeClr val="tx1"/>
                </a:solidFill>
                <a:effectLst/>
                <a:latin typeface="Tahoma" panose="020B0604030504040204" pitchFamily="34" charset="0"/>
                <a:ea typeface="Tahoma" panose="020B0604030504040204" pitchFamily="34" charset="0"/>
                <a:cs typeface="Tahoma" panose="020B0604030504040204" pitchFamily="34" charset="0"/>
              </a:rPr>
              <a:t>•    Hours of operation</a:t>
            </a:r>
            <a:br>
              <a:rPr lang="en-US" sz="1200" b="0" i="0" kern="1200" dirty="0">
                <a:solidFill>
                  <a:schemeClr val="tx1"/>
                </a:solidFill>
                <a:effectLst/>
                <a:latin typeface="Tahoma" panose="020B0604030504040204" pitchFamily="34" charset="0"/>
                <a:ea typeface="Tahoma" panose="020B0604030504040204" pitchFamily="34" charset="0"/>
                <a:cs typeface="Tahoma" panose="020B0604030504040204" pitchFamily="34" charset="0"/>
              </a:rPr>
            </a:br>
            <a:r>
              <a:rPr lang="en-US" sz="1200" b="0" i="0" kern="1200" dirty="0">
                <a:solidFill>
                  <a:schemeClr val="tx1"/>
                </a:solidFill>
                <a:effectLst/>
                <a:latin typeface="Tahoma" panose="020B0604030504040204" pitchFamily="34" charset="0"/>
                <a:ea typeface="Tahoma" panose="020B0604030504040204" pitchFamily="34" charset="0"/>
                <a:cs typeface="Tahoma" panose="020B0604030504040204" pitchFamily="34" charset="0"/>
              </a:rPr>
              <a:t>•    Instructions for Meals and Berthing</a:t>
            </a:r>
            <a:br>
              <a:rPr lang="en-US" sz="1200" b="0" i="0" kern="1200" dirty="0">
                <a:solidFill>
                  <a:schemeClr val="tx1"/>
                </a:solidFill>
                <a:effectLst/>
                <a:latin typeface="Tahoma" panose="020B0604030504040204" pitchFamily="34" charset="0"/>
                <a:ea typeface="Tahoma" panose="020B0604030504040204" pitchFamily="34" charset="0"/>
                <a:cs typeface="Tahoma" panose="020B0604030504040204" pitchFamily="34" charset="0"/>
              </a:rPr>
            </a:br>
            <a:r>
              <a:rPr lang="en-US" sz="1200" b="0" i="0" kern="1200" dirty="0">
                <a:solidFill>
                  <a:schemeClr val="tx1"/>
                </a:solidFill>
                <a:effectLst/>
                <a:latin typeface="Tahoma" panose="020B0604030504040204" pitchFamily="34" charset="0"/>
                <a:ea typeface="Tahoma" panose="020B0604030504040204" pitchFamily="34" charset="0"/>
                <a:cs typeface="Tahoma" panose="020B0604030504040204" pitchFamily="34" charset="0"/>
              </a:rPr>
              <a:t>•    Holiday schedule</a:t>
            </a:r>
            <a:br>
              <a:rPr lang="en-US" sz="1200" b="0" i="0" kern="1200" dirty="0">
                <a:solidFill>
                  <a:schemeClr val="tx1"/>
                </a:solidFill>
                <a:effectLst/>
                <a:latin typeface="Tahoma" panose="020B0604030504040204" pitchFamily="34" charset="0"/>
                <a:ea typeface="Tahoma" panose="020B0604030504040204" pitchFamily="34" charset="0"/>
                <a:cs typeface="Tahoma" panose="020B0604030504040204" pitchFamily="34" charset="0"/>
              </a:rPr>
            </a:br>
            <a:r>
              <a:rPr lang="en-US" sz="1200" b="0" i="0" kern="1200" dirty="0">
                <a:solidFill>
                  <a:schemeClr val="tx1"/>
                </a:solidFill>
                <a:effectLst/>
                <a:latin typeface="Tahoma" panose="020B0604030504040204" pitchFamily="34" charset="0"/>
                <a:ea typeface="Tahoma" panose="020B0604030504040204" pitchFamily="34" charset="0"/>
                <a:cs typeface="Tahoma" panose="020B0604030504040204" pitchFamily="34" charset="0"/>
              </a:rPr>
              <a:t>•    Weather contingency plan</a:t>
            </a:r>
            <a:br>
              <a:rPr lang="en-US" sz="1200" b="0" i="0" kern="1200" dirty="0">
                <a:solidFill>
                  <a:schemeClr val="tx1"/>
                </a:solidFill>
                <a:effectLst/>
                <a:latin typeface="Tahoma" panose="020B0604030504040204" pitchFamily="34" charset="0"/>
                <a:ea typeface="Tahoma" panose="020B0604030504040204" pitchFamily="34" charset="0"/>
                <a:cs typeface="Tahoma" panose="020B0604030504040204" pitchFamily="34" charset="0"/>
              </a:rPr>
            </a:br>
            <a:r>
              <a:rPr lang="en-US" sz="1200" b="0" i="0" kern="1200" dirty="0">
                <a:solidFill>
                  <a:schemeClr val="tx1"/>
                </a:solidFill>
                <a:effectLst/>
                <a:latin typeface="Tahoma" panose="020B0604030504040204" pitchFamily="34" charset="0"/>
                <a:ea typeface="Tahoma" panose="020B0604030504040204" pitchFamily="34" charset="0"/>
                <a:cs typeface="Tahoma" panose="020B0604030504040204" pitchFamily="34" charset="0"/>
              </a:rPr>
              <a:t>•    Website address</a:t>
            </a:r>
          </a:p>
          <a:p>
            <a:pPr fontAlgn="base"/>
            <a:endParaRPr lang="en-US" sz="1200" b="0" i="0" kern="1200" dirty="0">
              <a:solidFill>
                <a:schemeClr val="tx1"/>
              </a:solidFill>
              <a:effectLst/>
              <a:latin typeface="Tahoma" panose="020B0604030504040204" pitchFamily="34" charset="0"/>
              <a:ea typeface="Tahoma" panose="020B0604030504040204" pitchFamily="34" charset="0"/>
              <a:cs typeface="Tahoma" panose="020B0604030504040204" pitchFamily="34" charset="0"/>
            </a:endParaRPr>
          </a:p>
          <a:p>
            <a:pPr fontAlgn="base"/>
            <a:r>
              <a:rPr lang="en-US" sz="1200" b="0" i="0" kern="1200" dirty="0">
                <a:solidFill>
                  <a:schemeClr val="tx1"/>
                </a:solidFill>
                <a:effectLst/>
                <a:latin typeface="Tahoma" panose="020B0604030504040204" pitchFamily="34" charset="0"/>
                <a:ea typeface="Tahoma" panose="020B0604030504040204" pitchFamily="34" charset="0"/>
                <a:cs typeface="Tahoma" panose="020B0604030504040204" pitchFamily="34" charset="0"/>
              </a:rPr>
              <a:t>NRC MAP: https://www.mynrh.navy.mil/#/map</a:t>
            </a:r>
          </a:p>
          <a:p>
            <a:endParaRPr lang="en-US" dirty="0"/>
          </a:p>
        </p:txBody>
      </p:sp>
      <p:sp>
        <p:nvSpPr>
          <p:cNvPr id="4" name="Slide Number Placeholder 3"/>
          <p:cNvSpPr>
            <a:spLocks noGrp="1"/>
          </p:cNvSpPr>
          <p:nvPr>
            <p:ph type="sldNum" sz="quarter" idx="5"/>
          </p:nvPr>
        </p:nvSpPr>
        <p:spPr/>
        <p:txBody>
          <a:bodyPr/>
          <a:lstStyle/>
          <a:p>
            <a:fld id="{D5ACEE01-41AF-2A4D-9C8A-1F63ADF14122}" type="slidenum">
              <a:rPr lang="en-US" smtClean="0"/>
              <a:t>18</a:t>
            </a:fld>
            <a:endParaRPr lang="en-US" dirty="0"/>
          </a:p>
        </p:txBody>
      </p:sp>
    </p:spTree>
    <p:extLst>
      <p:ext uri="{BB962C8B-B14F-4D97-AF65-F5344CB8AC3E}">
        <p14:creationId xmlns:p14="http://schemas.microsoft.com/office/powerpoint/2010/main" val="97629974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FACILITATOR GUIDE:</a:t>
            </a:r>
          </a:p>
          <a:p>
            <a:r>
              <a:rPr lang="en-US" dirty="0"/>
              <a:t>Not to be confused with</a:t>
            </a:r>
            <a:r>
              <a:rPr lang="en-US" baseline="0" dirty="0"/>
              <a:t> the Career Transition Office. CWAY is the main way to complete the conversion. If Sailor is within 90 days of Separation without a CWAY quota they will use the route of submitting an EPAR with the Commanding Officer’s endorsement to the SELRES ECM. </a:t>
            </a:r>
          </a:p>
          <a:p>
            <a:r>
              <a:rPr lang="en-US" dirty="0"/>
              <a:t>https://www.mynavyhr.navy.mil/Career-Management/Community-Management/Enlisted/Selected-Reserves/</a:t>
            </a:r>
          </a:p>
        </p:txBody>
      </p:sp>
      <p:sp>
        <p:nvSpPr>
          <p:cNvPr id="4" name="Slide Number Placeholder 3"/>
          <p:cNvSpPr>
            <a:spLocks noGrp="1"/>
          </p:cNvSpPr>
          <p:nvPr>
            <p:ph type="sldNum" sz="quarter" idx="10"/>
          </p:nvPr>
        </p:nvSpPr>
        <p:spPr/>
        <p:txBody>
          <a:bodyPr/>
          <a:lstStyle/>
          <a:p>
            <a:fld id="{D5ACEE01-41AF-2A4D-9C8A-1F63ADF14122}" type="slidenum">
              <a:rPr lang="en-US" smtClean="0"/>
              <a:t>19</a:t>
            </a:fld>
            <a:endParaRPr lang="en-US" dirty="0"/>
          </a:p>
        </p:txBody>
      </p:sp>
    </p:spTree>
    <p:extLst>
      <p:ext uri="{BB962C8B-B14F-4D97-AF65-F5344CB8AC3E}">
        <p14:creationId xmlns:p14="http://schemas.microsoft.com/office/powerpoint/2010/main" val="215586622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3237">
              <a:defRPr/>
            </a:pPr>
            <a:r>
              <a:rPr lang="en-US" b="1" dirty="0">
                <a:solidFill>
                  <a:prstClr val="black"/>
                </a:solidFill>
              </a:rPr>
              <a:t>FACILITATOR GUIDE:</a:t>
            </a:r>
          </a:p>
          <a:p>
            <a:pPr defTabSz="933237">
              <a:defRPr/>
            </a:pPr>
            <a:r>
              <a:rPr lang="en-US" dirty="0">
                <a:solidFill>
                  <a:prstClr val="black"/>
                </a:solidFill>
                <a:latin typeface="Tahoma"/>
                <a:ea typeface="Tahoma"/>
                <a:cs typeface="Tahoma"/>
              </a:rPr>
              <a:t>Review objectives.</a:t>
            </a:r>
          </a:p>
          <a:p>
            <a:endParaRPr lang="en-US" dirty="0"/>
          </a:p>
        </p:txBody>
      </p:sp>
      <p:sp>
        <p:nvSpPr>
          <p:cNvPr id="4" name="Slide Number Placeholder 3"/>
          <p:cNvSpPr>
            <a:spLocks noGrp="1"/>
          </p:cNvSpPr>
          <p:nvPr>
            <p:ph type="sldNum" sz="quarter" idx="10"/>
          </p:nvPr>
        </p:nvSpPr>
        <p:spPr/>
        <p:txBody>
          <a:bodyPr/>
          <a:lstStyle/>
          <a:p>
            <a:fld id="{D5ACEE01-41AF-2A4D-9C8A-1F63ADF14122}" type="slidenum">
              <a:rPr lang="en-US" smtClean="0"/>
              <a:t>2</a:t>
            </a:fld>
            <a:endParaRPr lang="en-US" dirty="0"/>
          </a:p>
        </p:txBody>
      </p:sp>
    </p:spTree>
    <p:extLst>
      <p:ext uri="{BB962C8B-B14F-4D97-AF65-F5344CB8AC3E}">
        <p14:creationId xmlns:p14="http://schemas.microsoft.com/office/powerpoint/2010/main" val="185621624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FACILITATOR</a:t>
            </a:r>
            <a:r>
              <a:rPr lang="en-US" b="1" baseline="0" dirty="0"/>
              <a:t> GUIDE:</a:t>
            </a:r>
            <a:endParaRPr lang="en-US" b="1" dirty="0"/>
          </a:p>
          <a:p>
            <a:r>
              <a:rPr lang="en-US" dirty="0"/>
              <a:t>Think of the Transition Assistant (TA) as the transition Sponsor for the Sailor.</a:t>
            </a:r>
          </a:p>
        </p:txBody>
      </p:sp>
      <p:sp>
        <p:nvSpPr>
          <p:cNvPr id="4" name="Slide Number Placeholder 3"/>
          <p:cNvSpPr>
            <a:spLocks noGrp="1"/>
          </p:cNvSpPr>
          <p:nvPr>
            <p:ph type="sldNum" sz="quarter" idx="5"/>
          </p:nvPr>
        </p:nvSpPr>
        <p:spPr/>
        <p:txBody>
          <a:bodyPr/>
          <a:lstStyle/>
          <a:p>
            <a:fld id="{D5ACEE01-41AF-2A4D-9C8A-1F63ADF14122}" type="slidenum">
              <a:rPr lang="en-US" smtClean="0"/>
              <a:t>20</a:t>
            </a:fld>
            <a:endParaRPr lang="en-US" dirty="0"/>
          </a:p>
        </p:txBody>
      </p:sp>
    </p:spTree>
    <p:extLst>
      <p:ext uri="{BB962C8B-B14F-4D97-AF65-F5344CB8AC3E}">
        <p14:creationId xmlns:p14="http://schemas.microsoft.com/office/powerpoint/2010/main" val="391084709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FACILITATOR GUIDE:</a:t>
            </a:r>
          </a:p>
          <a:p>
            <a:r>
              <a:rPr lang="en-US" dirty="0"/>
              <a:t>1.  Sailors will receive an email from their TA once an</a:t>
            </a:r>
            <a:r>
              <a:rPr lang="en-US" baseline="0" dirty="0"/>
              <a:t> approval quota is issued. Sailors will work with their TA (kind of like a sponsor) to help with the transition and what paperwork will be needed from them. </a:t>
            </a:r>
          </a:p>
          <a:p>
            <a:r>
              <a:rPr lang="en-US" baseline="0" dirty="0">
                <a:latin typeface="Tahoma"/>
                <a:ea typeface="Tahoma"/>
                <a:cs typeface="Tahoma"/>
              </a:rPr>
              <a:t>2.</a:t>
            </a:r>
            <a:r>
              <a:rPr lang="en-US" dirty="0">
                <a:latin typeface="Tahoma"/>
                <a:ea typeface="Tahoma"/>
                <a:cs typeface="Tahoma"/>
              </a:rPr>
              <a:t> </a:t>
            </a:r>
            <a:r>
              <a:rPr lang="en-US" baseline="0" dirty="0">
                <a:latin typeface="Tahoma"/>
                <a:ea typeface="Tahoma"/>
                <a:cs typeface="Tahoma"/>
              </a:rPr>
              <a:t> The Reenlistment paperwork is part of the package the TA will need from the Sailor. So make sure to work hand-in-hand with the Sailor and the </a:t>
            </a:r>
            <a:r>
              <a:rPr lang="en-US" dirty="0">
                <a:latin typeface="Tahoma"/>
                <a:ea typeface="Tahoma"/>
                <a:cs typeface="Tahoma"/>
              </a:rPr>
              <a:t>RPAC TA</a:t>
            </a:r>
            <a:r>
              <a:rPr lang="en-US" baseline="0" dirty="0">
                <a:latin typeface="Tahoma"/>
                <a:ea typeface="Tahoma"/>
                <a:cs typeface="Tahoma"/>
              </a:rPr>
              <a:t>.</a:t>
            </a:r>
            <a:r>
              <a:rPr lang="en-US" dirty="0">
                <a:latin typeface="Tahoma"/>
                <a:ea typeface="Tahoma"/>
                <a:cs typeface="Tahoma"/>
              </a:rPr>
              <a:t> </a:t>
            </a:r>
            <a:endParaRPr lang="en-US" dirty="0"/>
          </a:p>
        </p:txBody>
      </p:sp>
      <p:sp>
        <p:nvSpPr>
          <p:cNvPr id="4" name="Slide Number Placeholder 3"/>
          <p:cNvSpPr>
            <a:spLocks noGrp="1"/>
          </p:cNvSpPr>
          <p:nvPr>
            <p:ph type="sldNum" sz="quarter" idx="10"/>
          </p:nvPr>
        </p:nvSpPr>
        <p:spPr/>
        <p:txBody>
          <a:bodyPr/>
          <a:lstStyle/>
          <a:p>
            <a:fld id="{D5ACEE01-41AF-2A4D-9C8A-1F63ADF14122}" type="slidenum">
              <a:rPr lang="en-US" smtClean="0"/>
              <a:t>21</a:t>
            </a:fld>
            <a:endParaRPr lang="en-US" dirty="0"/>
          </a:p>
        </p:txBody>
      </p:sp>
    </p:spTree>
    <p:extLst>
      <p:ext uri="{BB962C8B-B14F-4D97-AF65-F5344CB8AC3E}">
        <p14:creationId xmlns:p14="http://schemas.microsoft.com/office/powerpoint/2010/main" val="297647637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ANSWERS:</a:t>
            </a:r>
          </a:p>
          <a:p>
            <a:pPr marL="233309" indent="-233309">
              <a:buAutoNum type="arabicPeriod"/>
            </a:pPr>
            <a:r>
              <a:rPr lang="en-US" dirty="0"/>
              <a:t>SELRES, IRR,  RETIRED</a:t>
            </a:r>
          </a:p>
          <a:p>
            <a:pPr marL="233309" indent="-233309">
              <a:buAutoNum type="arabicPeriod"/>
            </a:pPr>
            <a:r>
              <a:rPr lang="en-US" dirty="0"/>
              <a:t>Pay, SGLI, Advancement, Educational Opportunities, </a:t>
            </a:r>
            <a:r>
              <a:rPr lang="en-US" dirty="0">
                <a:solidFill>
                  <a:srgbClr val="FFFEF9"/>
                </a:solidFill>
                <a:latin typeface="Segoe UI" panose="020B0502040204020203" pitchFamily="34" charset="0"/>
                <a:ea typeface="+mn-ea"/>
                <a:cs typeface="Segoe UI" panose="020B0502040204020203" pitchFamily="34" charset="0"/>
              </a:rPr>
              <a:t>MGIB-SR, Uniform Entitlements, Medical/Dental Coverage-TRICARE, </a:t>
            </a:r>
            <a:r>
              <a:rPr lang="en-US" dirty="0">
                <a:solidFill>
                  <a:srgbClr val="FFFEF9"/>
                </a:solidFill>
              </a:rPr>
              <a:t>Exchange/Commissary/MWR, "Space A" air travel, Mobilization Deferment, Possible overseas opportunities, Reserve Component Survivor Benefit Plan (RCSBP), Retirement</a:t>
            </a:r>
          </a:p>
          <a:p>
            <a:pPr marL="233309" indent="-233309">
              <a:buAutoNum type="arabicPeriod"/>
            </a:pPr>
            <a:endParaRPr lang="en-US" dirty="0">
              <a:solidFill>
                <a:srgbClr val="FFFEF9"/>
              </a:solidFill>
            </a:endParaRPr>
          </a:p>
          <a:p>
            <a:pPr marL="233309" indent="-233309">
              <a:buAutoNum type="arabicPeriod"/>
            </a:pPr>
            <a:r>
              <a:rPr lang="en-US" dirty="0">
                <a:solidFill>
                  <a:srgbClr val="FFFEF9"/>
                </a:solidFill>
              </a:rPr>
              <a:t>2 years </a:t>
            </a:r>
          </a:p>
          <a:p>
            <a:r>
              <a:rPr lang="en-US" b="1" dirty="0">
                <a:solidFill>
                  <a:srgbClr val="FFFEF9"/>
                </a:solidFill>
              </a:rPr>
              <a:t>ALNAVRESFOR 015/22</a:t>
            </a:r>
          </a:p>
          <a:p>
            <a:r>
              <a:rPr lang="en-US" dirty="0">
                <a:solidFill>
                  <a:srgbClr val="FFFEF9"/>
                </a:solidFill>
              </a:rPr>
              <a:t>https://www.navyreserve.navy.mil/Portals/35/2022%20ALNAVRESFOR%20015%20MOBILIZATION%20DEFERMENT%20POLICY%20UPDATE%20FOR%20MEMBERS%20AFFILIATING.txt?ver=22QnlFTnGO-ln1hi49Ocqg%3d%3d</a:t>
            </a:r>
          </a:p>
          <a:p>
            <a:pPr marL="233309" indent="-233309">
              <a:buAutoNum type="arabicPeriod"/>
            </a:pPr>
            <a:endParaRPr lang="en-US" dirty="0">
              <a:solidFill>
                <a:srgbClr val="FFFEF9"/>
              </a:solidFill>
              <a:latin typeface="Segoe UI" panose="020B0502040204020203" pitchFamily="34" charset="0"/>
              <a:ea typeface="+mn-ea"/>
              <a:cs typeface="Segoe UI" panose="020B0502040204020203" pitchFamily="34" charset="0"/>
            </a:endParaRPr>
          </a:p>
          <a:p>
            <a:pPr marL="233309" indent="-233309">
              <a:buAutoNum type="arabicPeriod"/>
            </a:pPr>
            <a:endParaRPr lang="en-US" dirty="0"/>
          </a:p>
        </p:txBody>
      </p:sp>
      <p:sp>
        <p:nvSpPr>
          <p:cNvPr id="4" name="Slide Number Placeholder 3"/>
          <p:cNvSpPr>
            <a:spLocks noGrp="1"/>
          </p:cNvSpPr>
          <p:nvPr>
            <p:ph type="sldNum" sz="quarter" idx="10"/>
          </p:nvPr>
        </p:nvSpPr>
        <p:spPr/>
        <p:txBody>
          <a:bodyPr/>
          <a:lstStyle/>
          <a:p>
            <a:fld id="{D5ACEE01-41AF-2A4D-9C8A-1F63ADF14122}" type="slidenum">
              <a:rPr lang="en-US" smtClean="0"/>
              <a:t>22</a:t>
            </a:fld>
            <a:endParaRPr lang="en-US" dirty="0"/>
          </a:p>
        </p:txBody>
      </p:sp>
    </p:spTree>
    <p:extLst>
      <p:ext uri="{BB962C8B-B14F-4D97-AF65-F5344CB8AC3E}">
        <p14:creationId xmlns:p14="http://schemas.microsoft.com/office/powerpoint/2010/main" val="379797588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5ACEE01-41AF-2A4D-9C8A-1F63ADF14122}" type="slidenum">
              <a:rPr lang="en-US" smtClean="0"/>
              <a:t>23</a:t>
            </a:fld>
            <a:endParaRPr lang="en-US" dirty="0"/>
          </a:p>
        </p:txBody>
      </p:sp>
    </p:spTree>
    <p:extLst>
      <p:ext uri="{BB962C8B-B14F-4D97-AF65-F5344CB8AC3E}">
        <p14:creationId xmlns:p14="http://schemas.microsoft.com/office/powerpoint/2010/main" val="208224066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5ACEE01-41AF-2A4D-9C8A-1F63ADF14122}" type="slidenum">
              <a:rPr lang="en-US" smtClean="0"/>
              <a:t>24</a:t>
            </a:fld>
            <a:endParaRPr lang="en-US" dirty="0"/>
          </a:p>
        </p:txBody>
      </p:sp>
    </p:spTree>
    <p:extLst>
      <p:ext uri="{BB962C8B-B14F-4D97-AF65-F5344CB8AC3E}">
        <p14:creationId xmlns:p14="http://schemas.microsoft.com/office/powerpoint/2010/main" val="86284374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3237">
              <a:defRPr/>
            </a:pPr>
            <a:r>
              <a:rPr lang="en-US" b="1" dirty="0">
                <a:solidFill>
                  <a:prstClr val="black"/>
                </a:solidFill>
              </a:rPr>
              <a:t>FACILITATOR GUIDE:</a:t>
            </a:r>
          </a:p>
          <a:p>
            <a:pPr>
              <a:defRPr/>
            </a:pPr>
            <a:r>
              <a:rPr lang="en-US" dirty="0">
                <a:solidFill>
                  <a:prstClr val="black"/>
                </a:solidFill>
                <a:latin typeface="Tahoma"/>
                <a:ea typeface="Tahoma"/>
                <a:cs typeface="Tahoma"/>
              </a:rPr>
              <a:t>Review references.</a:t>
            </a:r>
            <a:endParaRPr lang="en-US" dirty="0">
              <a:solidFill>
                <a:prstClr val="black"/>
              </a:solidFill>
            </a:endParaRPr>
          </a:p>
          <a:p>
            <a:endParaRPr lang="en-US" dirty="0"/>
          </a:p>
        </p:txBody>
      </p:sp>
      <p:sp>
        <p:nvSpPr>
          <p:cNvPr id="4" name="Slide Number Placeholder 3"/>
          <p:cNvSpPr>
            <a:spLocks noGrp="1"/>
          </p:cNvSpPr>
          <p:nvPr>
            <p:ph type="sldNum" sz="quarter" idx="10"/>
          </p:nvPr>
        </p:nvSpPr>
        <p:spPr/>
        <p:txBody>
          <a:bodyPr/>
          <a:lstStyle/>
          <a:p>
            <a:fld id="{D5ACEE01-41AF-2A4D-9C8A-1F63ADF14122}" type="slidenum">
              <a:rPr lang="en-US" smtClean="0"/>
              <a:t>3</a:t>
            </a:fld>
            <a:endParaRPr lang="en-US" dirty="0"/>
          </a:p>
        </p:txBody>
      </p:sp>
    </p:spTree>
    <p:extLst>
      <p:ext uri="{BB962C8B-B14F-4D97-AF65-F5344CB8AC3E}">
        <p14:creationId xmlns:p14="http://schemas.microsoft.com/office/powerpoint/2010/main" val="34463798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a:latin typeface="Tahoma"/>
                <a:ea typeface="Tahoma"/>
                <a:cs typeface="Tahoma"/>
              </a:rPr>
              <a:t>FACILITATOR GUIDE:</a:t>
            </a:r>
            <a:r>
              <a:rPr lang="en-US" dirty="0">
                <a:latin typeface="Tahoma"/>
                <a:ea typeface="Tahoma"/>
                <a:cs typeface="Tahoma"/>
              </a:rPr>
              <a:t> </a:t>
            </a:r>
          </a:p>
          <a:p>
            <a:r>
              <a:rPr lang="en-US" dirty="0"/>
              <a:t>None</a:t>
            </a:r>
          </a:p>
        </p:txBody>
      </p:sp>
      <p:sp>
        <p:nvSpPr>
          <p:cNvPr id="4" name="Slide Number Placeholder 3"/>
          <p:cNvSpPr>
            <a:spLocks noGrp="1"/>
          </p:cNvSpPr>
          <p:nvPr>
            <p:ph type="sldNum" sz="quarter" idx="10"/>
          </p:nvPr>
        </p:nvSpPr>
        <p:spPr/>
        <p:txBody>
          <a:bodyPr/>
          <a:lstStyle/>
          <a:p>
            <a:fld id="{D5ACEE01-41AF-2A4D-9C8A-1F63ADF14122}" type="slidenum">
              <a:rPr lang="en-US" smtClean="0"/>
              <a:t>4</a:t>
            </a:fld>
            <a:endParaRPr lang="en-US" dirty="0"/>
          </a:p>
        </p:txBody>
      </p:sp>
    </p:spTree>
    <p:extLst>
      <p:ext uri="{BB962C8B-B14F-4D97-AF65-F5344CB8AC3E}">
        <p14:creationId xmlns:p14="http://schemas.microsoft.com/office/powerpoint/2010/main" val="393164386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a:latin typeface="Tahoma"/>
                <a:ea typeface="Tahoma"/>
                <a:cs typeface="Tahoma"/>
              </a:rPr>
              <a:t>FACILITATOR GUIDE:</a:t>
            </a:r>
            <a:r>
              <a:rPr lang="en-US" dirty="0">
                <a:latin typeface="Tahoma"/>
                <a:ea typeface="Tahoma"/>
                <a:cs typeface="Tahoma"/>
              </a:rPr>
              <a:t> </a:t>
            </a:r>
          </a:p>
          <a:p>
            <a:r>
              <a:rPr lang="en-US"/>
              <a:t>None</a:t>
            </a:r>
          </a:p>
          <a:p>
            <a:endParaRPr lang="en-US" dirty="0"/>
          </a:p>
        </p:txBody>
      </p:sp>
      <p:sp>
        <p:nvSpPr>
          <p:cNvPr id="4" name="Slide Number Placeholder 3"/>
          <p:cNvSpPr>
            <a:spLocks noGrp="1"/>
          </p:cNvSpPr>
          <p:nvPr>
            <p:ph type="sldNum" sz="quarter" idx="10"/>
          </p:nvPr>
        </p:nvSpPr>
        <p:spPr/>
        <p:txBody>
          <a:bodyPr/>
          <a:lstStyle/>
          <a:p>
            <a:fld id="{D5ACEE01-41AF-2A4D-9C8A-1F63ADF14122}" type="slidenum">
              <a:rPr lang="en-US" smtClean="0"/>
              <a:t>5</a:t>
            </a:fld>
            <a:endParaRPr lang="en-US" dirty="0"/>
          </a:p>
        </p:txBody>
      </p:sp>
    </p:spTree>
    <p:extLst>
      <p:ext uri="{BB962C8B-B14F-4D97-AF65-F5344CB8AC3E}">
        <p14:creationId xmlns:p14="http://schemas.microsoft.com/office/powerpoint/2010/main" val="419805284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FACILITATOR GUIDE:</a:t>
            </a:r>
          </a:p>
          <a:p>
            <a:r>
              <a:rPr lang="en-US" dirty="0"/>
              <a:t>Key</a:t>
            </a:r>
            <a:r>
              <a:rPr lang="en-US" baseline="0" dirty="0"/>
              <a:t> Components are the items that will be met throughout the process. It starts with the Sailor completing the Self-Assessment and initiating their </a:t>
            </a:r>
            <a:r>
              <a:rPr lang="en-US" baseline="0" dirty="0" err="1"/>
              <a:t>eForm</a:t>
            </a:r>
            <a:r>
              <a:rPr lang="en-US" baseline="0" dirty="0"/>
              <a:t> on MILCONNECT. Once registered for TAP class, the components met will happen during their course of instruction. Once they are completed and have all CRS met and completed, they will schedule their Capstone to be completed NLT 90 days from their separation. </a:t>
            </a:r>
          </a:p>
          <a:p>
            <a:r>
              <a:rPr lang="en-US" baseline="0" dirty="0"/>
              <a:t>Note: Sailors are required to complete Capstone prior to taking terminal leave or commencing </a:t>
            </a:r>
            <a:r>
              <a:rPr lang="en-US" baseline="0" dirty="0" err="1"/>
              <a:t>skillbridge</a:t>
            </a:r>
            <a:r>
              <a:rPr lang="en-US" baseline="0" dirty="0"/>
              <a:t>. </a:t>
            </a:r>
            <a:endParaRPr lang="en-US" dirty="0"/>
          </a:p>
        </p:txBody>
      </p:sp>
      <p:sp>
        <p:nvSpPr>
          <p:cNvPr id="4" name="Slide Number Placeholder 3"/>
          <p:cNvSpPr>
            <a:spLocks noGrp="1"/>
          </p:cNvSpPr>
          <p:nvPr>
            <p:ph type="sldNum" sz="quarter" idx="10"/>
          </p:nvPr>
        </p:nvSpPr>
        <p:spPr/>
        <p:txBody>
          <a:bodyPr/>
          <a:lstStyle/>
          <a:p>
            <a:fld id="{D5ACEE01-41AF-2A4D-9C8A-1F63ADF14122}" type="slidenum">
              <a:rPr lang="en-US" smtClean="0"/>
              <a:t>6</a:t>
            </a:fld>
            <a:endParaRPr lang="en-US" dirty="0"/>
          </a:p>
        </p:txBody>
      </p:sp>
    </p:spTree>
    <p:extLst>
      <p:ext uri="{BB962C8B-B14F-4D97-AF65-F5344CB8AC3E}">
        <p14:creationId xmlns:p14="http://schemas.microsoft.com/office/powerpoint/2010/main" val="253776615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FACILITATOR GUIDE:</a:t>
            </a:r>
          </a:p>
          <a:p>
            <a:r>
              <a:rPr lang="en-US" dirty="0"/>
              <a:t>Inform the audience that these are the CRS that Sailors must meet based on their desire post service goals. Some items can be waived</a:t>
            </a:r>
            <a:r>
              <a:rPr lang="en-US" baseline="0" dirty="0"/>
              <a:t> and it will be based on their Tier and their Self-Assessment. </a:t>
            </a:r>
            <a:endParaRPr lang="en-US" dirty="0"/>
          </a:p>
        </p:txBody>
      </p:sp>
      <p:sp>
        <p:nvSpPr>
          <p:cNvPr id="4" name="Slide Number Placeholder 3"/>
          <p:cNvSpPr>
            <a:spLocks noGrp="1"/>
          </p:cNvSpPr>
          <p:nvPr>
            <p:ph type="sldNum" sz="quarter" idx="10"/>
          </p:nvPr>
        </p:nvSpPr>
        <p:spPr/>
        <p:txBody>
          <a:bodyPr/>
          <a:lstStyle/>
          <a:p>
            <a:fld id="{D5ACEE01-41AF-2A4D-9C8A-1F63ADF14122}" type="slidenum">
              <a:rPr lang="en-US" smtClean="0"/>
              <a:t>7</a:t>
            </a:fld>
            <a:endParaRPr lang="en-US" dirty="0"/>
          </a:p>
        </p:txBody>
      </p:sp>
    </p:spTree>
    <p:extLst>
      <p:ext uri="{BB962C8B-B14F-4D97-AF65-F5344CB8AC3E}">
        <p14:creationId xmlns:p14="http://schemas.microsoft.com/office/powerpoint/2010/main" val="190793655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3237">
              <a:defRPr/>
            </a:pPr>
            <a:r>
              <a:rPr lang="en-US" b="1" dirty="0">
                <a:solidFill>
                  <a:prstClr val="black"/>
                </a:solidFill>
              </a:rPr>
              <a:t>FACILITATOR GUIDE:</a:t>
            </a:r>
          </a:p>
          <a:p>
            <a:pPr defTabSz="933237">
              <a:defRPr/>
            </a:pPr>
            <a:r>
              <a:rPr lang="en-US" dirty="0"/>
              <a:t>All contracts will specify that after a Member has completed their active duty contract they will serve in either the SELRES, IRR or combination of the two based on the needs of the Navy to satisfy their 8 year MSO requirement.</a:t>
            </a:r>
          </a:p>
          <a:p>
            <a:pPr defTabSz="933237">
              <a:defRPr/>
            </a:pPr>
            <a:r>
              <a:rPr lang="en-US" dirty="0"/>
              <a:t>If Sailors feel like there is a discrepancy</a:t>
            </a:r>
            <a:r>
              <a:rPr lang="en-US" baseline="0" dirty="0"/>
              <a:t> it is always best to reach out to PERS or C-Way to obtain additional guidance.</a:t>
            </a:r>
            <a:endParaRPr lang="en-US" dirty="0"/>
          </a:p>
          <a:p>
            <a:endParaRPr lang="en-US" dirty="0"/>
          </a:p>
        </p:txBody>
      </p:sp>
      <p:sp>
        <p:nvSpPr>
          <p:cNvPr id="4" name="Slide Number Placeholder 3"/>
          <p:cNvSpPr>
            <a:spLocks noGrp="1"/>
          </p:cNvSpPr>
          <p:nvPr>
            <p:ph type="sldNum" sz="quarter" idx="10"/>
          </p:nvPr>
        </p:nvSpPr>
        <p:spPr/>
        <p:txBody>
          <a:bodyPr/>
          <a:lstStyle/>
          <a:p>
            <a:fld id="{D5ACEE01-41AF-2A4D-9C8A-1F63ADF14122}" type="slidenum">
              <a:rPr lang="en-US" smtClean="0"/>
              <a:t>8</a:t>
            </a:fld>
            <a:endParaRPr lang="en-US" dirty="0"/>
          </a:p>
        </p:txBody>
      </p:sp>
    </p:spTree>
    <p:extLst>
      <p:ext uri="{BB962C8B-B14F-4D97-AF65-F5344CB8AC3E}">
        <p14:creationId xmlns:p14="http://schemas.microsoft.com/office/powerpoint/2010/main" val="410983748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FACILITATOR GUIDE:</a:t>
            </a:r>
          </a:p>
          <a:p>
            <a:r>
              <a:rPr lang="en-US" dirty="0"/>
              <a:t>Sailors</a:t>
            </a:r>
            <a:r>
              <a:rPr lang="en-US" baseline="0" dirty="0"/>
              <a:t> who fall under this program should be made aware of this at their reporting CDB. Sailors who are PACT or under special contracts are not under the 4-2-2 MSO but should be reviewed to ensure proper counseling is conducted and deadlines are not missed. </a:t>
            </a:r>
          </a:p>
          <a:p>
            <a:endParaRPr lang="en-US" baseline="0" dirty="0"/>
          </a:p>
          <a:p>
            <a:r>
              <a:rPr lang="en-US" baseline="0" dirty="0"/>
              <a:t>Additional CCC Roles in this process: </a:t>
            </a:r>
          </a:p>
          <a:p>
            <a:r>
              <a:rPr lang="en-US" sz="1200" kern="1200" dirty="0">
                <a:solidFill>
                  <a:schemeClr val="tx1"/>
                </a:solidFill>
                <a:effectLst/>
                <a:latin typeface="Tahoma" panose="020B0604030504040204" pitchFamily="34" charset="0"/>
                <a:ea typeface="Tahoma" panose="020B0604030504040204" pitchFamily="34" charset="0"/>
                <a:cs typeface="Tahoma" panose="020B0604030504040204" pitchFamily="34" charset="0"/>
              </a:rPr>
              <a:t>CCCs must identify all their 4-2-2 Sailors by using the CWAY module under the “Sailor Browser” or the through the Career Information Management System (CIMS) ALPHA Roster report.</a:t>
            </a:r>
          </a:p>
          <a:p>
            <a:r>
              <a:rPr lang="en-US" sz="1200" kern="1200" dirty="0">
                <a:solidFill>
                  <a:schemeClr val="tx1"/>
                </a:solidFill>
                <a:effectLst/>
                <a:latin typeface="Tahoma" panose="020B0604030504040204" pitchFamily="34" charset="0"/>
                <a:ea typeface="Tahoma" panose="020B0604030504040204" pitchFamily="34" charset="0"/>
                <a:cs typeface="Tahoma" panose="020B0604030504040204" pitchFamily="34" charset="0"/>
              </a:rPr>
              <a:t>For 4-2-2 Sailors who are separating and have remaining Military Service Obligation (MSO), CCCs must manually update Sailors in the CWAY module application as “Intends to separate” once they enter their window (10 mo. prior to their SEAOS) in order for a SELRES application to be “Auto Created”.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Tahoma" panose="020B0604030504040204" pitchFamily="34" charset="0"/>
                <a:ea typeface="Tahoma" panose="020B0604030504040204" pitchFamily="34" charset="0"/>
                <a:cs typeface="Tahoma" panose="020B0604030504040204" pitchFamily="34" charset="0"/>
              </a:rPr>
              <a:t>Once the applications are auto created in the CWAY module, CCCs must “Submit” each application individually, failure to do so will cause the application for the Sailor to remain as un-submitted and subsequently carry over to the “Failure to Submit” report. </a:t>
            </a:r>
          </a:p>
          <a:p>
            <a:endParaRPr lang="en-US" dirty="0"/>
          </a:p>
        </p:txBody>
      </p:sp>
      <p:sp>
        <p:nvSpPr>
          <p:cNvPr id="4" name="Slide Number Placeholder 3"/>
          <p:cNvSpPr>
            <a:spLocks noGrp="1"/>
          </p:cNvSpPr>
          <p:nvPr>
            <p:ph type="sldNum" sz="quarter" idx="10"/>
          </p:nvPr>
        </p:nvSpPr>
        <p:spPr/>
        <p:txBody>
          <a:bodyPr/>
          <a:lstStyle/>
          <a:p>
            <a:fld id="{D5ACEE01-41AF-2A4D-9C8A-1F63ADF14122}" type="slidenum">
              <a:rPr lang="en-US" smtClean="0"/>
              <a:t>9</a:t>
            </a:fld>
            <a:endParaRPr lang="en-US" dirty="0"/>
          </a:p>
        </p:txBody>
      </p:sp>
    </p:spTree>
    <p:extLst>
      <p:ext uri="{BB962C8B-B14F-4D97-AF65-F5344CB8AC3E}">
        <p14:creationId xmlns:p14="http://schemas.microsoft.com/office/powerpoint/2010/main" val="82101378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685800" y="1600203"/>
            <a:ext cx="7772400" cy="1909763"/>
          </a:xfrm>
        </p:spPr>
        <p:txBody>
          <a:bodyPr anchor="b"/>
          <a:lstStyle>
            <a:lvl1pPr algn="ctr">
              <a:defRPr sz="4500"/>
            </a:lvl1pPr>
          </a:lstStyle>
          <a:p>
            <a:r>
              <a:rPr lang="en-US"/>
              <a:t>Click to edit master title style</a:t>
            </a:r>
          </a:p>
        </p:txBody>
      </p:sp>
      <p:sp>
        <p:nvSpPr>
          <p:cNvPr id="3" name="Subtitle 2"/>
          <p:cNvSpPr>
            <a:spLocks noGrp="1"/>
          </p:cNvSpPr>
          <p:nvPr>
            <p:ph type="subTitle" idx="1"/>
          </p:nvPr>
        </p:nvSpPr>
        <p:spPr>
          <a:xfrm>
            <a:off x="1143000" y="3909609"/>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Tree>
    <p:extLst>
      <p:ext uri="{BB962C8B-B14F-4D97-AF65-F5344CB8AC3E}">
        <p14:creationId xmlns:p14="http://schemas.microsoft.com/office/powerpoint/2010/main" val="1408966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6572280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40"/>
            <a:ext cx="7886700" cy="1823170"/>
          </a:xfrm>
        </p:spPr>
        <p:txBody>
          <a:bodyPr anchor="b"/>
          <a:lstStyle>
            <a:lvl1pPr>
              <a:defRPr sz="4500"/>
            </a:lvl1pPr>
          </a:lstStyle>
          <a:p>
            <a:r>
              <a:rPr lang="en-US"/>
              <a:t>Click to edit Master title style</a:t>
            </a:r>
          </a:p>
        </p:txBody>
      </p:sp>
      <p:sp>
        <p:nvSpPr>
          <p:cNvPr id="3" name="Text Placeholder 2"/>
          <p:cNvSpPr>
            <a:spLocks noGrp="1"/>
          </p:cNvSpPr>
          <p:nvPr>
            <p:ph type="body" idx="1"/>
          </p:nvPr>
        </p:nvSpPr>
        <p:spPr>
          <a:xfrm>
            <a:off x="623888" y="4049141"/>
            <a:ext cx="7886700" cy="1500187"/>
          </a:xfrm>
        </p:spPr>
        <p:txBody>
          <a:bodyPr/>
          <a:lstStyle>
            <a:lvl1pPr marL="0" indent="0">
              <a:buNone/>
              <a:defRPr sz="1800">
                <a:solidFill>
                  <a:schemeClr val="tx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Tree>
    <p:extLst>
      <p:ext uri="{BB962C8B-B14F-4D97-AF65-F5344CB8AC3E}">
        <p14:creationId xmlns:p14="http://schemas.microsoft.com/office/powerpoint/2010/main" val="14363722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255310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3" y="365129"/>
            <a:ext cx="5654581" cy="1325563"/>
          </a:xfrm>
        </p:spPr>
        <p:txBody>
          <a:bodyPr/>
          <a:lstStyle/>
          <a:p>
            <a:r>
              <a:rPr lang="en-US"/>
              <a:t>Click to edit Master title style</a:t>
            </a:r>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2"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p:cNvSpPr>
            <a:spLocks noGrp="1"/>
          </p:cNvSpPr>
          <p:nvPr>
            <p:ph sz="quarter" idx="4"/>
          </p:nvPr>
        </p:nvSpPr>
        <p:spPr>
          <a:xfrm>
            <a:off x="4629152"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15898711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9729828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5294419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2" y="457200"/>
            <a:ext cx="5629643" cy="1072342"/>
          </a:xfrm>
        </p:spPr>
        <p:txBody>
          <a:bodyPr anchor="b"/>
          <a:lstStyle>
            <a:lvl1pPr>
              <a:defRPr sz="2400"/>
            </a:lvl1pPr>
          </a:lstStyle>
          <a:p>
            <a:r>
              <a:rPr lang="en-US"/>
              <a:t>Click to edit Master title style</a:t>
            </a:r>
          </a:p>
        </p:txBody>
      </p:sp>
      <p:sp>
        <p:nvSpPr>
          <p:cNvPr id="3" name="Content Placeholder 2"/>
          <p:cNvSpPr>
            <a:spLocks noGrp="1"/>
          </p:cNvSpPr>
          <p:nvPr>
            <p:ph idx="1"/>
          </p:nvPr>
        </p:nvSpPr>
        <p:spPr>
          <a:xfrm>
            <a:off x="3887391" y="1596048"/>
            <a:ext cx="4629150" cy="4265007"/>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29841" y="1596044"/>
            <a:ext cx="2949178" cy="4272944"/>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Tree>
    <p:extLst>
      <p:ext uri="{BB962C8B-B14F-4D97-AF65-F5344CB8AC3E}">
        <p14:creationId xmlns:p14="http://schemas.microsoft.com/office/powerpoint/2010/main" val="200560983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2" y="457201"/>
            <a:ext cx="5654581" cy="1022465"/>
          </a:xfrm>
        </p:spPr>
        <p:txBody>
          <a:bodyPr anchor="b"/>
          <a:lstStyle>
            <a:lvl1pPr>
              <a:defRPr sz="2400"/>
            </a:lvl1pPr>
          </a:lstStyle>
          <a:p>
            <a:r>
              <a:rPr lang="en-US"/>
              <a:t>Click to edit Master title style</a:t>
            </a:r>
          </a:p>
        </p:txBody>
      </p:sp>
      <p:sp>
        <p:nvSpPr>
          <p:cNvPr id="3" name="Picture Placeholder 2"/>
          <p:cNvSpPr>
            <a:spLocks noGrp="1" noChangeAspect="1"/>
          </p:cNvSpPr>
          <p:nvPr>
            <p:ph type="pic" idx="1"/>
          </p:nvPr>
        </p:nvSpPr>
        <p:spPr>
          <a:xfrm>
            <a:off x="3887391" y="1546167"/>
            <a:ext cx="4629150" cy="4314884"/>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dirty="0"/>
              <a:t>Click icon to add picture</a:t>
            </a:r>
          </a:p>
        </p:txBody>
      </p:sp>
      <p:sp>
        <p:nvSpPr>
          <p:cNvPr id="4" name="Text Placeholder 3"/>
          <p:cNvSpPr>
            <a:spLocks noGrp="1"/>
          </p:cNvSpPr>
          <p:nvPr>
            <p:ph type="body" sz="half" idx="2"/>
          </p:nvPr>
        </p:nvSpPr>
        <p:spPr>
          <a:xfrm>
            <a:off x="629841" y="1554104"/>
            <a:ext cx="2949178" cy="4314884"/>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Tree>
    <p:extLst>
      <p:ext uri="{BB962C8B-B14F-4D97-AF65-F5344CB8AC3E}">
        <p14:creationId xmlns:p14="http://schemas.microsoft.com/office/powerpoint/2010/main" val="3343363334"/>
      </p:ext>
    </p:extLst>
  </p:cSld>
  <p:clrMapOvr>
    <a:masterClrMapping/>
  </p:clrMapOvr>
  <p:hf sldNum="0"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microsoft.com/office/2007/relationships/hdphoto" Target="../media/hdphoto1.wdp"/><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pn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accent5">
            <a:lumMod val="75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571231" y="229206"/>
            <a:ext cx="5630834" cy="1325563"/>
          </a:xfrm>
          <a:prstGeom prst="rect">
            <a:avLst/>
          </a:prstGeom>
          <a:noFill/>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43298" y="1899765"/>
            <a:ext cx="7886700" cy="4101350"/>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pic>
        <p:nvPicPr>
          <p:cNvPr id="14" name="Picture 13">
            <a:extLst>
              <a:ext uri="{FF2B5EF4-FFF2-40B4-BE49-F238E27FC236}">
                <a16:creationId xmlns:a16="http://schemas.microsoft.com/office/drawing/2014/main" id="{05A7410E-165C-4FEB-8ECB-48D4F677F9C7}"/>
              </a:ext>
            </a:extLst>
          </p:cNvPr>
          <p:cNvPicPr>
            <a:picLocks noChangeAspect="1"/>
          </p:cNvPicPr>
          <p:nvPr/>
        </p:nvPicPr>
        <p:blipFill>
          <a:blip r:embed="rId11" cstate="hqprint">
            <a:alphaModFix/>
            <a:extLst>
              <a:ext uri="{28A0092B-C50C-407E-A947-70E740481C1C}">
                <a14:useLocalDpi xmlns:a14="http://schemas.microsoft.com/office/drawing/2010/main" val="0"/>
              </a:ext>
            </a:extLst>
          </a:blip>
          <a:stretch>
            <a:fillRect/>
          </a:stretch>
        </p:blipFill>
        <p:spPr>
          <a:xfrm>
            <a:off x="7560298" y="6001115"/>
            <a:ext cx="1471144" cy="770388"/>
          </a:xfrm>
          <a:prstGeom prst="rect">
            <a:avLst/>
          </a:prstGeom>
          <a:solidFill>
            <a:schemeClr val="accent5">
              <a:lumMod val="75000"/>
            </a:schemeClr>
          </a:solidFill>
        </p:spPr>
      </p:pic>
      <p:pic>
        <p:nvPicPr>
          <p:cNvPr id="4" name="Picture 3">
            <a:extLst>
              <a:ext uri="{FF2B5EF4-FFF2-40B4-BE49-F238E27FC236}">
                <a16:creationId xmlns:a16="http://schemas.microsoft.com/office/drawing/2014/main" id="{D97ABB79-FF08-A33C-16BA-4904BDA35BF4}"/>
              </a:ext>
            </a:extLst>
          </p:cNvPr>
          <p:cNvPicPr>
            <a:picLocks noChangeAspect="1"/>
          </p:cNvPicPr>
          <p:nvPr userDrawn="1"/>
        </p:nvPicPr>
        <p:blipFill>
          <a:blip r:embed="rId12">
            <a:alphaModFix amt="92000"/>
            <a:extLst>
              <a:ext uri="{BEBA8EAE-BF5A-486C-A8C5-ECC9F3942E4B}">
                <a14:imgProps xmlns:a14="http://schemas.microsoft.com/office/drawing/2010/main">
                  <a14:imgLayer r:embed="rId13">
                    <a14:imgEffect>
                      <a14:colorTemperature colorTemp="5684"/>
                    </a14:imgEffect>
                    <a14:imgEffect>
                      <a14:saturation sat="98000"/>
                    </a14:imgEffect>
                  </a14:imgLayer>
                </a14:imgProps>
              </a:ext>
            </a:extLst>
          </a:blip>
          <a:stretch>
            <a:fillRect/>
          </a:stretch>
        </p:blipFill>
        <p:spPr>
          <a:xfrm>
            <a:off x="7758260" y="229206"/>
            <a:ext cx="1187738" cy="1178630"/>
          </a:xfrm>
          <a:prstGeom prst="rect">
            <a:avLst/>
          </a:prstGeom>
        </p:spPr>
      </p:pic>
    </p:spTree>
    <p:extLst>
      <p:ext uri="{BB962C8B-B14F-4D97-AF65-F5344CB8AC3E}">
        <p14:creationId xmlns:p14="http://schemas.microsoft.com/office/powerpoint/2010/main" val="4150954943"/>
      </p:ext>
    </p:extLst>
  </p:cSld>
  <p:clrMap bg1="lt1" tx1="dk1" bg2="lt2" tx2="dk2" accent1="accent1" accent2="accent2" accent3="accent3" accent4="accent4" accent5="accent5" accent6="accent6" hlink="hlink" folHlink="folHlink"/>
  <p:sldLayoutIdLst>
    <p:sldLayoutId id="2147483694" r:id="rId1"/>
    <p:sldLayoutId id="2147483695" r:id="rId2"/>
    <p:sldLayoutId id="2147483696" r:id="rId3"/>
    <p:sldLayoutId id="2147483697" r:id="rId4"/>
    <p:sldLayoutId id="2147483698" r:id="rId5"/>
    <p:sldLayoutId id="2147483699" r:id="rId6"/>
    <p:sldLayoutId id="2147483700" r:id="rId7"/>
    <p:sldLayoutId id="2147483701" r:id="rId8"/>
    <p:sldLayoutId id="2147483702" r:id="rId9"/>
  </p:sldLayoutIdLst>
  <p:hf sldNum="0" hdr="0" ftr="0" dt="0"/>
  <p:txStyles>
    <p:titleStyle>
      <a:lvl1pPr algn="ctr" defTabSz="685800" rtl="0" eaLnBrk="1" latinLnBrk="0" hangingPunct="1">
        <a:lnSpc>
          <a:spcPct val="90000"/>
        </a:lnSpc>
        <a:spcBef>
          <a:spcPct val="0"/>
        </a:spcBef>
        <a:buNone/>
        <a:defRPr sz="3200" kern="1200" baseline="0">
          <a:solidFill>
            <a:schemeClr val="tx1"/>
          </a:solidFill>
          <a:latin typeface="Tahoma" panose="020B0604030504040204" pitchFamily="34" charset="0"/>
          <a:ea typeface="+mj-ea"/>
          <a:cs typeface="+mj-cs"/>
        </a:defRPr>
      </a:lvl1pPr>
    </p:titleStyle>
    <p:bodyStyle>
      <a:lvl1pPr marL="171450" indent="-171450" algn="l" defTabSz="685800" rtl="0" eaLnBrk="1" latinLnBrk="0" hangingPunct="1">
        <a:lnSpc>
          <a:spcPct val="90000"/>
        </a:lnSpc>
        <a:spcBef>
          <a:spcPts val="750"/>
        </a:spcBef>
        <a:buFont typeface="Wingdings" panose="05000000000000000000" pitchFamily="2" charset="2"/>
        <a:buChar char="§"/>
        <a:defRPr sz="2400" kern="1200">
          <a:solidFill>
            <a:schemeClr val="bg2"/>
          </a:solidFill>
          <a:latin typeface="+mj-lt"/>
          <a:ea typeface="+mn-ea"/>
          <a:cs typeface="+mn-cs"/>
        </a:defRPr>
      </a:lvl1pPr>
      <a:lvl2pPr marL="514350" indent="-171450" algn="l" defTabSz="685800" rtl="0" eaLnBrk="1" latinLnBrk="0" hangingPunct="1">
        <a:lnSpc>
          <a:spcPct val="90000"/>
        </a:lnSpc>
        <a:spcBef>
          <a:spcPts val="375"/>
        </a:spcBef>
        <a:buFont typeface="Wingdings" panose="05000000000000000000" pitchFamily="2" charset="2"/>
        <a:buChar char="§"/>
        <a:defRPr sz="1800" kern="1200">
          <a:solidFill>
            <a:schemeClr val="bg2"/>
          </a:solidFill>
          <a:latin typeface="+mj-lt"/>
          <a:ea typeface="+mn-ea"/>
          <a:cs typeface="+mn-cs"/>
        </a:defRPr>
      </a:lvl2pPr>
      <a:lvl3pPr marL="857250" indent="-171450" algn="l" defTabSz="685800" rtl="0" eaLnBrk="1" latinLnBrk="0" hangingPunct="1">
        <a:lnSpc>
          <a:spcPct val="90000"/>
        </a:lnSpc>
        <a:spcBef>
          <a:spcPts val="375"/>
        </a:spcBef>
        <a:buFont typeface="Wingdings" panose="05000000000000000000" pitchFamily="2" charset="2"/>
        <a:buChar char="§"/>
        <a:defRPr sz="1500" kern="1200">
          <a:solidFill>
            <a:schemeClr val="bg2"/>
          </a:solidFill>
          <a:latin typeface="+mj-lt"/>
          <a:ea typeface="+mn-ea"/>
          <a:cs typeface="+mn-cs"/>
        </a:defRPr>
      </a:lvl3pPr>
      <a:lvl4pPr marL="1200150" indent="-171450" algn="l" defTabSz="685800" rtl="0" eaLnBrk="1" latinLnBrk="0" hangingPunct="1">
        <a:lnSpc>
          <a:spcPct val="90000"/>
        </a:lnSpc>
        <a:spcBef>
          <a:spcPts val="375"/>
        </a:spcBef>
        <a:buFont typeface="Wingdings" panose="05000000000000000000" pitchFamily="2" charset="2"/>
        <a:buChar char="§"/>
        <a:defRPr sz="1350" kern="1200">
          <a:solidFill>
            <a:schemeClr val="bg2"/>
          </a:solidFill>
          <a:latin typeface="+mj-lt"/>
          <a:ea typeface="+mn-ea"/>
          <a:cs typeface="+mn-cs"/>
        </a:defRPr>
      </a:lvl4pPr>
      <a:lvl5pPr marL="1543050" indent="-171450" algn="l" defTabSz="685800" rtl="0" eaLnBrk="1" latinLnBrk="0" hangingPunct="1">
        <a:lnSpc>
          <a:spcPct val="90000"/>
        </a:lnSpc>
        <a:spcBef>
          <a:spcPts val="375"/>
        </a:spcBef>
        <a:buFont typeface="Wingdings" panose="05000000000000000000" pitchFamily="2" charset="2"/>
        <a:buChar char="§"/>
        <a:defRPr sz="1350" kern="1200">
          <a:solidFill>
            <a:schemeClr val="bg2"/>
          </a:solidFill>
          <a:latin typeface="+mj-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https://www.navyreserve.navy.mil/portals/35/Graphics/(edit)Good%20Year%20graphic.jpg?ver=aw99W3KoI9CzYK-tSAvkkw%3d%3d" TargetMode="External"/><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18.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21.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s://www.mynavyhr.navy.mil/Career-Management/Transition/RPAC-Enlisted/"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0F5DBA-878F-4B33-B9D0-02F1D8E5A6E5}"/>
              </a:ext>
            </a:extLst>
          </p:cNvPr>
          <p:cNvSpPr>
            <a:spLocks noGrp="1"/>
          </p:cNvSpPr>
          <p:nvPr>
            <p:ph type="ctrTitle"/>
          </p:nvPr>
        </p:nvSpPr>
        <p:spPr>
          <a:xfrm>
            <a:off x="685800" y="1499741"/>
            <a:ext cx="7772400" cy="1909763"/>
          </a:xfrm>
        </p:spPr>
        <p:txBody>
          <a:bodyPr/>
          <a:lstStyle/>
          <a:p>
            <a:r>
              <a:rPr lang="en-US" dirty="0"/>
              <a:t>Career Development Training Course</a:t>
            </a:r>
          </a:p>
        </p:txBody>
      </p:sp>
      <p:sp>
        <p:nvSpPr>
          <p:cNvPr id="3" name="Subtitle 2">
            <a:extLst>
              <a:ext uri="{FF2B5EF4-FFF2-40B4-BE49-F238E27FC236}">
                <a16:creationId xmlns:a16="http://schemas.microsoft.com/office/drawing/2014/main" id="{97F9F476-6833-4C5F-A3D2-37BDB2165A9E}"/>
              </a:ext>
            </a:extLst>
          </p:cNvPr>
          <p:cNvSpPr>
            <a:spLocks noGrp="1"/>
          </p:cNvSpPr>
          <p:nvPr>
            <p:ph type="subTitle" idx="1"/>
          </p:nvPr>
        </p:nvSpPr>
        <p:spPr>
          <a:xfrm>
            <a:off x="872359" y="3846786"/>
            <a:ext cx="7378262" cy="924911"/>
          </a:xfrm>
        </p:spPr>
        <p:txBody>
          <a:bodyPr>
            <a:normAutofit/>
          </a:bodyPr>
          <a:lstStyle/>
          <a:p>
            <a:r>
              <a:rPr lang="en-US" sz="4400" dirty="0"/>
              <a:t>Transitioning from the Navy</a:t>
            </a:r>
            <a:endParaRPr lang="en-US" sz="4400" dirty="0">
              <a:solidFill>
                <a:schemeClr val="accent3"/>
              </a:solidFill>
            </a:endParaRPr>
          </a:p>
        </p:txBody>
      </p:sp>
    </p:spTree>
    <p:extLst>
      <p:ext uri="{BB962C8B-B14F-4D97-AF65-F5344CB8AC3E}">
        <p14:creationId xmlns:p14="http://schemas.microsoft.com/office/powerpoint/2010/main" val="53070310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a:t>Individual Ready Reserve </a:t>
            </a:r>
          </a:p>
        </p:txBody>
      </p:sp>
      <p:sp>
        <p:nvSpPr>
          <p:cNvPr id="3" name="Content Placeholder 2"/>
          <p:cNvSpPr>
            <a:spLocks noGrp="1"/>
          </p:cNvSpPr>
          <p:nvPr>
            <p:ph idx="1"/>
          </p:nvPr>
        </p:nvSpPr>
        <p:spPr>
          <a:xfrm>
            <a:off x="334735" y="1554769"/>
            <a:ext cx="8341851" cy="4561218"/>
          </a:xfrm>
        </p:spPr>
        <p:txBody>
          <a:bodyPr vert="horz" lIns="91440" tIns="45720" rIns="91440" bIns="45720" rtlCol="0" anchor="t">
            <a:normAutofit/>
          </a:bodyPr>
          <a:lstStyle/>
          <a:p>
            <a:r>
              <a:rPr lang="en-US" dirty="0"/>
              <a:t>Sailors transitioning into the IRR require to be counseled on their requirements prior to separation.</a:t>
            </a:r>
          </a:p>
          <a:p>
            <a:pPr lvl="1"/>
            <a:r>
              <a:rPr lang="en-US" dirty="0">
                <a:solidFill>
                  <a:schemeClr val="tx1"/>
                </a:solidFill>
              </a:rPr>
              <a:t>NOTE:  IRR Counseling requirements can be found in MILPERSMAN 1001-145.</a:t>
            </a:r>
            <a:endParaRPr lang="en-US" dirty="0">
              <a:solidFill>
                <a:schemeClr val="tx1"/>
              </a:solidFill>
              <a:ea typeface="Tahoma"/>
              <a:cs typeface="Tahoma"/>
            </a:endParaRPr>
          </a:p>
          <a:p>
            <a:pPr marL="342900" lvl="1" indent="0">
              <a:buNone/>
            </a:pPr>
            <a:endParaRPr lang="en-US" dirty="0"/>
          </a:p>
          <a:p>
            <a:r>
              <a:rPr lang="en-US" dirty="0"/>
              <a:t>Sailors in the IRR are:</a:t>
            </a:r>
          </a:p>
          <a:p>
            <a:pPr lvl="1"/>
            <a:r>
              <a:rPr lang="en-US" dirty="0"/>
              <a:t>Not affiliated with a drilling unit.</a:t>
            </a:r>
          </a:p>
          <a:p>
            <a:pPr lvl="1"/>
            <a:r>
              <a:rPr lang="en-US" dirty="0"/>
              <a:t>Not eligible for advancement.</a:t>
            </a:r>
            <a:endParaRPr lang="en-US" dirty="0">
              <a:ea typeface="Tahoma"/>
              <a:cs typeface="Tahoma"/>
            </a:endParaRPr>
          </a:p>
          <a:p>
            <a:pPr lvl="1"/>
            <a:r>
              <a:rPr lang="en-US" dirty="0"/>
              <a:t>Required to maintain their physical fitness standards and medical readiness.</a:t>
            </a:r>
          </a:p>
          <a:p>
            <a:pPr lvl="1"/>
            <a:r>
              <a:rPr lang="en-US" dirty="0"/>
              <a:t>Respond to official correspondence and complete their Annual Screening.</a:t>
            </a:r>
          </a:p>
          <a:p>
            <a:pPr lvl="1"/>
            <a:r>
              <a:rPr lang="en-US" dirty="0"/>
              <a:t>Keep uniforms in serviceable condition. </a:t>
            </a:r>
          </a:p>
        </p:txBody>
      </p:sp>
    </p:spTree>
    <p:extLst>
      <p:ext uri="{BB962C8B-B14F-4D97-AF65-F5344CB8AC3E}">
        <p14:creationId xmlns:p14="http://schemas.microsoft.com/office/powerpoint/2010/main" val="363296521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968E4A-6699-44B3-82E0-8D8EC7FAABA6}"/>
              </a:ext>
            </a:extLst>
          </p:cNvPr>
          <p:cNvSpPr>
            <a:spLocks noGrp="1"/>
          </p:cNvSpPr>
          <p:nvPr>
            <p:ph type="title"/>
          </p:nvPr>
        </p:nvSpPr>
        <p:spPr>
          <a:xfrm>
            <a:off x="1548082" y="196770"/>
            <a:ext cx="5630834" cy="1128793"/>
          </a:xfrm>
        </p:spPr>
        <p:txBody>
          <a:bodyPr>
            <a:normAutofit/>
          </a:bodyPr>
          <a:lstStyle/>
          <a:p>
            <a:r>
              <a:rPr lang="en-US" sz="3600" dirty="0"/>
              <a:t>Navy Reserve </a:t>
            </a:r>
            <a:endParaRPr lang="en-US" sz="3600" strike="sngStrike" dirty="0">
              <a:solidFill>
                <a:srgbClr val="FF0000"/>
              </a:solidFill>
            </a:endParaRPr>
          </a:p>
        </p:txBody>
      </p:sp>
      <p:sp>
        <p:nvSpPr>
          <p:cNvPr id="3" name="Content Placeholder 2">
            <a:extLst>
              <a:ext uri="{FF2B5EF4-FFF2-40B4-BE49-F238E27FC236}">
                <a16:creationId xmlns:a16="http://schemas.microsoft.com/office/drawing/2014/main" id="{2D22A7C9-9843-4A51-82E0-A625DFBA0C87}"/>
              </a:ext>
            </a:extLst>
          </p:cNvPr>
          <p:cNvSpPr>
            <a:spLocks noGrp="1"/>
          </p:cNvSpPr>
          <p:nvPr>
            <p:ph idx="1"/>
          </p:nvPr>
        </p:nvSpPr>
        <p:spPr>
          <a:xfrm>
            <a:off x="268174" y="1408690"/>
            <a:ext cx="8399760" cy="5034914"/>
          </a:xfrm>
        </p:spPr>
        <p:txBody>
          <a:bodyPr>
            <a:normAutofit/>
          </a:bodyPr>
          <a:lstStyle/>
          <a:p>
            <a:pPr algn="l"/>
            <a:r>
              <a:rPr lang="en-US" sz="2300" b="0" i="0" u="none" strike="noStrike" baseline="0" dirty="0"/>
              <a:t>The Navy Reserve prides itself on being the go-to force that provides valuable, vital support to all areas</a:t>
            </a:r>
            <a:r>
              <a:rPr lang="en-US" sz="2300" b="0" i="0" u="none" strike="noStrike" dirty="0"/>
              <a:t> of the Navy. As individuals and as units, Navy Reserve Sailors serve side-by-side with their Active Duty counterparts in direct support of the Fleet – making the most of proven and potential abilities as they lead lives of pride, purpose and heroism on a mission that serves a greater cause. </a:t>
            </a:r>
          </a:p>
          <a:p>
            <a:pPr algn="l"/>
            <a:endParaRPr lang="en-US" sz="2300" b="0" i="0" u="none" strike="noStrike" baseline="0" dirty="0"/>
          </a:p>
          <a:p>
            <a:pPr algn="l"/>
            <a:r>
              <a:rPr lang="en-US" sz="2300" b="0" i="0" u="none" strike="noStrike" baseline="0" dirty="0"/>
              <a:t>The mission of the Navy Reserve is to provide strategic depth and deliver operational capabilities to the Navy and Marine Corps team and Joint Forces, </a:t>
            </a:r>
            <a:r>
              <a:rPr lang="en-US" sz="2300" dirty="0"/>
              <a:t>in times of</a:t>
            </a:r>
            <a:r>
              <a:rPr lang="en-US" sz="2300" b="0" i="0" u="none" strike="noStrike" baseline="0" dirty="0"/>
              <a:t> peace </a:t>
            </a:r>
            <a:r>
              <a:rPr lang="en-US" sz="2300" dirty="0"/>
              <a:t>or </a:t>
            </a:r>
            <a:r>
              <a:rPr lang="en-US" sz="2300" b="0" i="0" u="none" strike="noStrike" baseline="0" dirty="0"/>
              <a:t>war. </a:t>
            </a:r>
          </a:p>
          <a:p>
            <a:pPr algn="l"/>
            <a:endParaRPr lang="en-US" sz="2300" b="0" i="0" u="none" strike="noStrike" baseline="0" dirty="0"/>
          </a:p>
          <a:p>
            <a:pPr algn="l"/>
            <a:r>
              <a:rPr lang="en-US" sz="2300" b="0" i="0" u="none" strike="noStrike" baseline="0" dirty="0"/>
              <a:t>It comprises 20% of total Navy forces and is</a:t>
            </a:r>
            <a:r>
              <a:rPr lang="en-US" sz="2300" b="0" i="0" u="none" strike="noStrike" dirty="0"/>
              <a:t> comprised of 3 categories. </a:t>
            </a:r>
          </a:p>
          <a:p>
            <a:pPr lvl="1"/>
            <a:endParaRPr lang="en-US" dirty="0"/>
          </a:p>
        </p:txBody>
      </p:sp>
    </p:spTree>
    <p:extLst>
      <p:ext uri="{BB962C8B-B14F-4D97-AF65-F5344CB8AC3E}">
        <p14:creationId xmlns:p14="http://schemas.microsoft.com/office/powerpoint/2010/main" val="23450427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968E4A-6699-44B3-82E0-8D8EC7FAABA6}"/>
              </a:ext>
            </a:extLst>
          </p:cNvPr>
          <p:cNvSpPr>
            <a:spLocks noGrp="1"/>
          </p:cNvSpPr>
          <p:nvPr>
            <p:ph type="title"/>
          </p:nvPr>
        </p:nvSpPr>
        <p:spPr>
          <a:xfrm>
            <a:off x="662152" y="91064"/>
            <a:ext cx="6539912" cy="1325563"/>
          </a:xfrm>
        </p:spPr>
        <p:txBody>
          <a:bodyPr>
            <a:normAutofit/>
          </a:bodyPr>
          <a:lstStyle/>
          <a:p>
            <a:r>
              <a:rPr lang="en-US" sz="4000" dirty="0"/>
              <a:t>Navy Reserve Categories </a:t>
            </a:r>
            <a:endParaRPr lang="en-US" sz="4000" strike="sngStrike" dirty="0">
              <a:solidFill>
                <a:srgbClr val="FF0000"/>
              </a:solidFill>
            </a:endParaRPr>
          </a:p>
        </p:txBody>
      </p:sp>
      <p:sp>
        <p:nvSpPr>
          <p:cNvPr id="3" name="Content Placeholder 2"/>
          <p:cNvSpPr>
            <a:spLocks noGrp="1"/>
          </p:cNvSpPr>
          <p:nvPr>
            <p:ph idx="1"/>
          </p:nvPr>
        </p:nvSpPr>
        <p:spPr>
          <a:xfrm>
            <a:off x="359214" y="1340446"/>
            <a:ext cx="7886700" cy="4808106"/>
          </a:xfrm>
        </p:spPr>
        <p:txBody>
          <a:bodyPr>
            <a:normAutofit fontScale="92500"/>
          </a:bodyPr>
          <a:lstStyle/>
          <a:p>
            <a:r>
              <a:rPr lang="en-US" dirty="0"/>
              <a:t>There are three categories within the Reserves they are: Ready Reserve, Standby Reserve and Retired Reserve.</a:t>
            </a:r>
          </a:p>
          <a:p>
            <a:pPr lvl="1"/>
            <a:r>
              <a:rPr lang="en-US" dirty="0"/>
              <a:t>Ready Reserve includes Training and Administration of the Reserves (TAR), Selective Reserve (SELRES) and IRR.</a:t>
            </a:r>
          </a:p>
          <a:p>
            <a:pPr lvl="1"/>
            <a:r>
              <a:rPr lang="en-US" dirty="0"/>
              <a:t>Members who drill for pay are in the SELRES. </a:t>
            </a:r>
          </a:p>
          <a:p>
            <a:pPr lvl="1"/>
            <a:r>
              <a:rPr lang="en-US" dirty="0"/>
              <a:t>Members who do not receive pay are in the IRR.</a:t>
            </a:r>
          </a:p>
          <a:p>
            <a:pPr lvl="1"/>
            <a:r>
              <a:rPr lang="en-US" dirty="0"/>
              <a:t>Members in the IRR are either in the Voluntary Training Unit (VTU) or Active Status Pool (ASP). </a:t>
            </a:r>
          </a:p>
          <a:p>
            <a:pPr lvl="2"/>
            <a:r>
              <a:rPr lang="en-US" dirty="0"/>
              <a:t>VTU members are similar to Drilling Reservist but with two main differences. VTU personnel only drill for points towards retirement and do not receive pay. Some are eligible for advancement as long as they are not HYT.</a:t>
            </a:r>
          </a:p>
          <a:p>
            <a:pPr lvl="2"/>
            <a:r>
              <a:rPr lang="en-US" dirty="0"/>
              <a:t>IRR members have annual muster and screening requirements until their MSO/contract time is completed and do not receive pay. </a:t>
            </a:r>
          </a:p>
          <a:p>
            <a:pPr lvl="2"/>
            <a:r>
              <a:rPr lang="en-US" dirty="0"/>
              <a:t>Both are subject to recall back to active duty whether voluntary or involuntary.</a:t>
            </a:r>
          </a:p>
          <a:p>
            <a:pPr lvl="1"/>
            <a:r>
              <a:rPr lang="en-US" dirty="0"/>
              <a:t>Personnel are moved into the Retired Reserve once they have met at least 20 years of qualifying service and are pending to reach retirement age for retirement pay. They are subject to recall in a time of war. This is often referred to Gray Area Retirees or Non-regular Retirement. </a:t>
            </a:r>
          </a:p>
        </p:txBody>
      </p:sp>
    </p:spTree>
    <p:extLst>
      <p:ext uri="{BB962C8B-B14F-4D97-AF65-F5344CB8AC3E}">
        <p14:creationId xmlns:p14="http://schemas.microsoft.com/office/powerpoint/2010/main" val="394001977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a:t>Benefits of the SELRES</a:t>
            </a:r>
          </a:p>
        </p:txBody>
      </p:sp>
      <p:sp>
        <p:nvSpPr>
          <p:cNvPr id="3" name="Content Placeholder 2"/>
          <p:cNvSpPr>
            <a:spLocks noGrp="1"/>
          </p:cNvSpPr>
          <p:nvPr>
            <p:ph sz="half" idx="1"/>
          </p:nvPr>
        </p:nvSpPr>
        <p:spPr>
          <a:xfrm>
            <a:off x="325821" y="1569594"/>
            <a:ext cx="4428321" cy="4410792"/>
          </a:xfrm>
        </p:spPr>
        <p:txBody>
          <a:bodyPr vert="horz" lIns="91440" tIns="45720" rIns="91440" bIns="45720" rtlCol="0" anchor="t">
            <a:normAutofit fontScale="92500" lnSpcReduction="10000"/>
          </a:bodyPr>
          <a:lstStyle/>
          <a:p>
            <a:pPr algn="l"/>
            <a:r>
              <a:rPr lang="en-US" sz="2200" dirty="0"/>
              <a:t>Flexibility to pursue Civilian College/Career Goals but remain in the Navy</a:t>
            </a:r>
          </a:p>
          <a:p>
            <a:pPr algn="l"/>
            <a:r>
              <a:rPr lang="en-US" sz="2200" b="0" i="0" u="none" strike="noStrike" baseline="0" dirty="0"/>
              <a:t>Pay-SRBs</a:t>
            </a:r>
          </a:p>
          <a:p>
            <a:pPr algn="l"/>
            <a:r>
              <a:rPr lang="en-US" sz="2200" b="0" i="0" u="none" strike="noStrike" baseline="0" dirty="0"/>
              <a:t>SGLI/FSGLI</a:t>
            </a:r>
          </a:p>
          <a:p>
            <a:pPr algn="l"/>
            <a:r>
              <a:rPr lang="en-US" sz="2200" b="0" i="0" u="none" strike="noStrike" baseline="0" dirty="0"/>
              <a:t>Advancement</a:t>
            </a:r>
          </a:p>
          <a:p>
            <a:pPr algn="l"/>
            <a:r>
              <a:rPr kumimoji="0" lang="en-US" sz="2200" b="0" i="0" u="none" strike="noStrike" kern="1200" cap="none" spc="0" normalizeH="0" baseline="0" noProof="0" dirty="0">
                <a:ln>
                  <a:noFill/>
                </a:ln>
                <a:solidFill>
                  <a:srgbClr val="FFFEF9"/>
                </a:solidFill>
                <a:effectLst/>
                <a:uLnTx/>
                <a:uFillTx/>
                <a:cs typeface="Segoe UI" panose="020B0502040204020203" pitchFamily="34" charset="0"/>
              </a:rPr>
              <a:t>Uniform Replacement</a:t>
            </a:r>
          </a:p>
          <a:p>
            <a:pPr marL="228600" marR="0" lvl="0" indent="-228600" algn="l" defTabSz="914400" rtl="0" eaLnBrk="1" fontAlgn="auto" latinLnBrk="0" hangingPunct="1">
              <a:lnSpc>
                <a:spcPct val="90000"/>
              </a:lnSpc>
              <a:spcBef>
                <a:spcPts val="1000"/>
              </a:spcBef>
              <a:spcAft>
                <a:spcPts val="0"/>
              </a:spcAft>
              <a:buClrTx/>
              <a:buSzTx/>
              <a:buFont typeface="Wingdings" panose="05000000000000000000" pitchFamily="2" charset="2"/>
              <a:buChar char="§"/>
              <a:tabLst/>
              <a:defRPr/>
            </a:pPr>
            <a:r>
              <a:rPr kumimoji="0" lang="en-US" sz="2200" b="0" i="0" u="none" strike="noStrike" kern="1200" cap="none" spc="0" normalizeH="0" baseline="0" noProof="0" dirty="0">
                <a:ln>
                  <a:noFill/>
                </a:ln>
                <a:solidFill>
                  <a:srgbClr val="FFFEF9"/>
                </a:solidFill>
                <a:effectLst/>
                <a:uLnTx/>
                <a:uFillTx/>
                <a:cs typeface="Segoe UI" panose="020B0502040204020203" pitchFamily="34" charset="0"/>
              </a:rPr>
              <a:t>Medical/Dental Coverage-TRICARE/TAMP</a:t>
            </a:r>
          </a:p>
          <a:p>
            <a:pPr marL="228600" marR="0" lvl="0" indent="-228600" algn="l" defTabSz="914400" rtl="0" eaLnBrk="1" fontAlgn="auto" latinLnBrk="0" hangingPunct="1">
              <a:lnSpc>
                <a:spcPct val="90000"/>
              </a:lnSpc>
              <a:spcBef>
                <a:spcPts val="1000"/>
              </a:spcBef>
              <a:spcAft>
                <a:spcPts val="0"/>
              </a:spcAft>
              <a:buClrTx/>
              <a:buSzTx/>
              <a:buFont typeface="Wingdings" panose="05000000000000000000" pitchFamily="2" charset="2"/>
              <a:buChar char="§"/>
              <a:tabLst/>
              <a:defRPr/>
            </a:pPr>
            <a:r>
              <a:rPr lang="en-US" sz="2200" dirty="0">
                <a:solidFill>
                  <a:srgbClr val="FFFEF9"/>
                </a:solidFill>
                <a:cs typeface="Segoe UI"/>
              </a:rPr>
              <a:t>Education Benefits-CLEP/Dantes</a:t>
            </a:r>
          </a:p>
          <a:p>
            <a:pPr marL="228600" indent="-228600" defTabSz="914400">
              <a:spcBef>
                <a:spcPts val="1000"/>
              </a:spcBef>
              <a:defRPr/>
            </a:pPr>
            <a:r>
              <a:rPr lang="en-US" sz="2200" dirty="0">
                <a:solidFill>
                  <a:srgbClr val="FFFEF9"/>
                </a:solidFill>
                <a:ea typeface="Tahoma"/>
                <a:cs typeface="Segoe UI"/>
              </a:rPr>
              <a:t>Tuition assistance (Pilot Program)</a:t>
            </a:r>
            <a:endParaRPr lang="en-US" sz="2200" dirty="0">
              <a:solidFill>
                <a:srgbClr val="FFFEF9"/>
              </a:solidFill>
              <a:cs typeface="Segoe UI"/>
            </a:endParaRPr>
          </a:p>
          <a:p>
            <a:pPr marL="228600" marR="0" lvl="0" indent="-228600" algn="l" defTabSz="914400" rtl="0" eaLnBrk="1" fontAlgn="auto" latinLnBrk="0" hangingPunct="1">
              <a:lnSpc>
                <a:spcPct val="90000"/>
              </a:lnSpc>
              <a:spcBef>
                <a:spcPts val="1000"/>
              </a:spcBef>
              <a:spcAft>
                <a:spcPts val="0"/>
              </a:spcAft>
              <a:buClrTx/>
              <a:buSzTx/>
              <a:buFont typeface="Wingdings" panose="05000000000000000000" pitchFamily="2" charset="2"/>
              <a:buChar char="§"/>
              <a:tabLst/>
              <a:defRPr/>
            </a:pPr>
            <a:r>
              <a:rPr kumimoji="0" lang="en-US" sz="2200" b="0" i="0" u="none" strike="noStrike" kern="1200" cap="none" spc="0" normalizeH="0" baseline="0" noProof="0" dirty="0">
                <a:ln>
                  <a:noFill/>
                </a:ln>
                <a:solidFill>
                  <a:srgbClr val="FFFEF9"/>
                </a:solidFill>
                <a:effectLst/>
                <a:uLnTx/>
                <a:uFillTx/>
                <a:cs typeface="Segoe UI" panose="020B0502040204020203" pitchFamily="34" charset="0"/>
              </a:rPr>
              <a:t>Navy COOL</a:t>
            </a:r>
          </a:p>
          <a:p>
            <a:pPr marL="228600" marR="0" lvl="0" indent="-228600" algn="l" defTabSz="914400" rtl="0" eaLnBrk="1" fontAlgn="auto" latinLnBrk="0" hangingPunct="1">
              <a:lnSpc>
                <a:spcPct val="90000"/>
              </a:lnSpc>
              <a:spcBef>
                <a:spcPts val="1000"/>
              </a:spcBef>
              <a:spcAft>
                <a:spcPts val="0"/>
              </a:spcAft>
              <a:buClrTx/>
              <a:buSzTx/>
              <a:buFont typeface="Wingdings" panose="05000000000000000000" pitchFamily="2" charset="2"/>
              <a:buChar char="§"/>
              <a:tabLst/>
              <a:defRPr/>
            </a:pPr>
            <a:r>
              <a:rPr lang="en-US" sz="2200" dirty="0">
                <a:solidFill>
                  <a:srgbClr val="FFFEF9"/>
                </a:solidFill>
                <a:cs typeface="Segoe UI" panose="020B0502040204020203" pitchFamily="34" charset="0"/>
              </a:rPr>
              <a:t>USERRA/SCRA</a:t>
            </a:r>
            <a:endParaRPr kumimoji="0" lang="en-US" sz="2200" b="0" i="0" u="none" strike="noStrike" kern="1200" cap="none" spc="0" normalizeH="0" baseline="0" noProof="0" dirty="0">
              <a:ln>
                <a:noFill/>
              </a:ln>
              <a:solidFill>
                <a:srgbClr val="FFFEF9"/>
              </a:solidFill>
              <a:effectLst/>
              <a:uLnTx/>
              <a:uFillTx/>
              <a:cs typeface="Segoe UI" panose="020B0502040204020203" pitchFamily="34" charset="0"/>
            </a:endParaRPr>
          </a:p>
        </p:txBody>
      </p:sp>
      <p:sp>
        <p:nvSpPr>
          <p:cNvPr id="4" name="Content Placeholder 3">
            <a:extLst>
              <a:ext uri="{FF2B5EF4-FFF2-40B4-BE49-F238E27FC236}">
                <a16:creationId xmlns:a16="http://schemas.microsoft.com/office/drawing/2014/main" id="{2C911C43-D770-488F-8FD2-262DAA4C2701}"/>
              </a:ext>
            </a:extLst>
          </p:cNvPr>
          <p:cNvSpPr>
            <a:spLocks noGrp="1"/>
          </p:cNvSpPr>
          <p:nvPr>
            <p:ph sz="half" idx="2"/>
          </p:nvPr>
        </p:nvSpPr>
        <p:spPr>
          <a:xfrm>
            <a:off x="4610101" y="1569594"/>
            <a:ext cx="4533899" cy="4410792"/>
          </a:xfrm>
        </p:spPr>
        <p:txBody>
          <a:bodyPr vert="horz" lIns="91440" tIns="45720" rIns="91440" bIns="45720" rtlCol="0" anchor="t">
            <a:normAutofit fontScale="92500" lnSpcReduction="10000"/>
          </a:bodyPr>
          <a:lstStyle/>
          <a:p>
            <a:pPr marL="228600" indent="-228600" defTabSz="914400">
              <a:spcBef>
                <a:spcPts val="1000"/>
              </a:spcBef>
              <a:defRPr/>
            </a:pPr>
            <a:r>
              <a:rPr lang="en-US" sz="2200" dirty="0"/>
              <a:t>MGIB-SR eligibility (requires 6 year contract)</a:t>
            </a:r>
            <a:endParaRPr kumimoji="0" lang="en-US" sz="2200" b="0" i="0" u="none" strike="noStrike" kern="1200" cap="none" spc="0" normalizeH="0" baseline="0" noProof="0" dirty="0">
              <a:ln>
                <a:noFill/>
              </a:ln>
              <a:solidFill>
                <a:srgbClr val="FFFEF9"/>
              </a:solidFill>
              <a:effectLst/>
              <a:uLnTx/>
              <a:uFillTx/>
            </a:endParaRPr>
          </a:p>
          <a:p>
            <a:pPr marL="228600" marR="0" lvl="0" indent="-228600" algn="l" defTabSz="914400" rtl="0" eaLnBrk="1" fontAlgn="auto" latinLnBrk="0" hangingPunct="1">
              <a:lnSpc>
                <a:spcPct val="90000"/>
              </a:lnSpc>
              <a:spcBef>
                <a:spcPts val="1000"/>
              </a:spcBef>
              <a:spcAft>
                <a:spcPts val="0"/>
              </a:spcAft>
              <a:buClrTx/>
              <a:buSzTx/>
              <a:buFont typeface="Wingdings" panose="05000000000000000000" pitchFamily="2" charset="2"/>
              <a:buChar char="§"/>
              <a:tabLst/>
              <a:defRPr/>
            </a:pPr>
            <a:r>
              <a:rPr kumimoji="0" lang="en-US" sz="2200" b="0" i="0" u="none" strike="noStrike" kern="1200" cap="none" spc="0" normalizeH="0" baseline="0" noProof="0" dirty="0">
                <a:ln>
                  <a:noFill/>
                </a:ln>
                <a:solidFill>
                  <a:srgbClr val="FFFEF9"/>
                </a:solidFill>
                <a:effectLst/>
                <a:uLnTx/>
                <a:uFillTx/>
              </a:rPr>
              <a:t>Post 9/11 GI</a:t>
            </a:r>
            <a:r>
              <a:rPr kumimoji="0" lang="en-US" sz="2200" b="0" i="0" u="none" strike="noStrike" kern="1200" cap="none" spc="0" normalizeH="0" noProof="0" dirty="0">
                <a:ln>
                  <a:noFill/>
                </a:ln>
                <a:solidFill>
                  <a:srgbClr val="FFFEF9"/>
                </a:solidFill>
                <a:effectLst/>
                <a:uLnTx/>
                <a:uFillTx/>
              </a:rPr>
              <a:t> Bill Transferability</a:t>
            </a:r>
            <a:endParaRPr kumimoji="0" lang="en-US" sz="2200" b="0" i="0" u="none" strike="noStrike" kern="1200" cap="none" spc="0" normalizeH="0" baseline="0" noProof="0" dirty="0">
              <a:ln>
                <a:noFill/>
              </a:ln>
              <a:solidFill>
                <a:srgbClr val="FFFEF9"/>
              </a:solidFill>
              <a:effectLst/>
              <a:uLnTx/>
              <a:uFillTx/>
            </a:endParaRPr>
          </a:p>
          <a:p>
            <a:pPr marL="228600" indent="-228600" defTabSz="914400">
              <a:spcBef>
                <a:spcPts val="1000"/>
              </a:spcBef>
              <a:defRPr/>
            </a:pPr>
            <a:r>
              <a:rPr lang="en-US" sz="2200" dirty="0">
                <a:solidFill>
                  <a:srgbClr val="FFFEF9"/>
                </a:solidFill>
              </a:rPr>
              <a:t>Exchange/Commissary/MWR</a:t>
            </a:r>
          </a:p>
          <a:p>
            <a:pPr marL="228600" indent="-228600" defTabSz="914400">
              <a:spcBef>
                <a:spcPts val="1000"/>
              </a:spcBef>
              <a:defRPr/>
            </a:pPr>
            <a:r>
              <a:rPr lang="en-US" sz="2200" dirty="0">
                <a:solidFill>
                  <a:srgbClr val="FFFEF9"/>
                </a:solidFill>
              </a:rPr>
              <a:t>FFSC</a:t>
            </a:r>
            <a:endParaRPr kumimoji="0" lang="en-US" sz="2200" b="0" i="0" u="none" strike="noStrike" kern="1200" cap="none" spc="0" normalizeH="0" baseline="0" noProof="0" dirty="0">
              <a:ln>
                <a:noFill/>
              </a:ln>
              <a:solidFill>
                <a:srgbClr val="FFFEF9"/>
              </a:solidFill>
              <a:effectLst/>
              <a:uLnTx/>
              <a:uFillTx/>
            </a:endParaRPr>
          </a:p>
          <a:p>
            <a:pPr marL="228600" marR="0" lvl="0" indent="-228600" algn="l" defTabSz="914400" rtl="0" eaLnBrk="1" fontAlgn="auto" latinLnBrk="0" hangingPunct="1">
              <a:lnSpc>
                <a:spcPct val="90000"/>
              </a:lnSpc>
              <a:spcBef>
                <a:spcPts val="1000"/>
              </a:spcBef>
              <a:spcAft>
                <a:spcPts val="0"/>
              </a:spcAft>
              <a:buClrTx/>
              <a:buSzTx/>
              <a:buFont typeface="Wingdings" panose="05000000000000000000" pitchFamily="2" charset="2"/>
              <a:buChar char="§"/>
              <a:tabLst/>
              <a:defRPr/>
            </a:pPr>
            <a:r>
              <a:rPr kumimoji="0" lang="en-US" sz="2200" b="0" i="0" u="none" strike="noStrike" kern="1200" cap="none" spc="0" normalizeH="0" baseline="0" noProof="0" dirty="0">
                <a:ln>
                  <a:noFill/>
                </a:ln>
                <a:solidFill>
                  <a:srgbClr val="FFFEF9"/>
                </a:solidFill>
                <a:effectLst/>
                <a:uLnTx/>
                <a:uFillTx/>
              </a:rPr>
              <a:t>"Space A" air travel</a:t>
            </a:r>
          </a:p>
          <a:p>
            <a:pPr marL="228600" marR="0" lvl="0" indent="-228600" algn="l" defTabSz="914400" rtl="0" eaLnBrk="1" fontAlgn="auto" latinLnBrk="0" hangingPunct="1">
              <a:lnSpc>
                <a:spcPct val="90000"/>
              </a:lnSpc>
              <a:spcBef>
                <a:spcPts val="1000"/>
              </a:spcBef>
              <a:spcAft>
                <a:spcPts val="0"/>
              </a:spcAft>
              <a:buClrTx/>
              <a:buSzTx/>
              <a:buFont typeface="Wingdings" panose="05000000000000000000" pitchFamily="2" charset="2"/>
              <a:buChar char="§"/>
              <a:tabLst/>
              <a:defRPr/>
            </a:pPr>
            <a:r>
              <a:rPr kumimoji="0" lang="en-US" sz="2200" b="0" i="0" u="none" strike="noStrike" kern="1200" cap="none" spc="0" normalizeH="0" baseline="0" noProof="0" dirty="0">
                <a:ln>
                  <a:noFill/>
                </a:ln>
                <a:solidFill>
                  <a:srgbClr val="FFFEF9"/>
                </a:solidFill>
                <a:effectLst/>
                <a:uLnTx/>
                <a:uFillTx/>
              </a:rPr>
              <a:t>Mobilization Deferment</a:t>
            </a:r>
          </a:p>
          <a:p>
            <a:pPr marL="228600" marR="0" lvl="0" indent="-228600" algn="l" defTabSz="914400" rtl="0" eaLnBrk="1" fontAlgn="auto" latinLnBrk="0" hangingPunct="1">
              <a:lnSpc>
                <a:spcPct val="90000"/>
              </a:lnSpc>
              <a:spcBef>
                <a:spcPts val="1000"/>
              </a:spcBef>
              <a:spcAft>
                <a:spcPts val="0"/>
              </a:spcAft>
              <a:buClrTx/>
              <a:buSzTx/>
              <a:buFont typeface="Wingdings" panose="05000000000000000000" pitchFamily="2" charset="2"/>
              <a:buChar char="§"/>
              <a:tabLst/>
              <a:defRPr/>
            </a:pPr>
            <a:r>
              <a:rPr kumimoji="0" lang="en-US" sz="2200" b="0" i="0" u="none" strike="noStrike" kern="1200" cap="none" spc="0" normalizeH="0" baseline="0" noProof="0" dirty="0">
                <a:ln>
                  <a:noFill/>
                </a:ln>
                <a:solidFill>
                  <a:srgbClr val="FFFEF9"/>
                </a:solidFill>
                <a:effectLst/>
                <a:uLnTx/>
                <a:uFillTx/>
              </a:rPr>
              <a:t>Active Duty opportunities</a:t>
            </a:r>
          </a:p>
          <a:p>
            <a:pPr marL="228600" marR="0" lvl="0" indent="-228600" algn="l" defTabSz="914400" rtl="0" eaLnBrk="1" fontAlgn="auto" latinLnBrk="0" hangingPunct="1">
              <a:lnSpc>
                <a:spcPct val="90000"/>
              </a:lnSpc>
              <a:spcBef>
                <a:spcPts val="1000"/>
              </a:spcBef>
              <a:spcAft>
                <a:spcPts val="0"/>
              </a:spcAft>
              <a:buClrTx/>
              <a:buSzTx/>
              <a:buFont typeface="Wingdings" panose="05000000000000000000" pitchFamily="2" charset="2"/>
              <a:buChar char="§"/>
              <a:tabLst/>
              <a:defRPr/>
            </a:pPr>
            <a:r>
              <a:rPr kumimoji="0" lang="en-US" sz="2200" b="0" i="0" u="none" strike="noStrike" kern="1200" cap="none" spc="0" normalizeH="0" baseline="0" noProof="0" dirty="0">
                <a:ln>
                  <a:noFill/>
                </a:ln>
                <a:solidFill>
                  <a:srgbClr val="FFFEF9"/>
                </a:solidFill>
                <a:effectLst/>
                <a:uLnTx/>
                <a:uFillTx/>
              </a:rPr>
              <a:t>Reserve Component Survivor Benefit Plan (RCSBP)</a:t>
            </a:r>
          </a:p>
          <a:p>
            <a:pPr marL="228600" marR="0" lvl="0" indent="-228600" algn="l" defTabSz="914400" rtl="0" eaLnBrk="1" fontAlgn="auto" latinLnBrk="0" hangingPunct="1">
              <a:lnSpc>
                <a:spcPct val="90000"/>
              </a:lnSpc>
              <a:spcBef>
                <a:spcPts val="1000"/>
              </a:spcBef>
              <a:spcAft>
                <a:spcPts val="0"/>
              </a:spcAft>
              <a:buClrTx/>
              <a:buSzTx/>
              <a:buFont typeface="Wingdings" panose="05000000000000000000" pitchFamily="2" charset="2"/>
              <a:buChar char="§"/>
              <a:tabLst/>
              <a:defRPr/>
            </a:pPr>
            <a:r>
              <a:rPr lang="en-US" sz="2200" dirty="0">
                <a:solidFill>
                  <a:srgbClr val="FFFEF9"/>
                </a:solidFill>
              </a:rPr>
              <a:t>Reserve </a:t>
            </a:r>
            <a:r>
              <a:rPr kumimoji="0" lang="en-US" sz="2200" b="0" i="0" u="none" strike="noStrike" kern="1200" cap="none" spc="0" normalizeH="0" baseline="0" noProof="0" dirty="0">
                <a:ln>
                  <a:noFill/>
                </a:ln>
                <a:solidFill>
                  <a:srgbClr val="FFFEF9"/>
                </a:solidFill>
                <a:effectLst/>
                <a:uLnTx/>
                <a:uFillTx/>
              </a:rPr>
              <a:t>Retirement</a:t>
            </a:r>
          </a:p>
          <a:p>
            <a:pPr marL="228600" marR="0" lvl="0" indent="-228600" algn="l" defTabSz="914400" rtl="0" eaLnBrk="1" fontAlgn="auto" latinLnBrk="0" hangingPunct="1">
              <a:lnSpc>
                <a:spcPct val="90000"/>
              </a:lnSpc>
              <a:spcBef>
                <a:spcPts val="1000"/>
              </a:spcBef>
              <a:spcAft>
                <a:spcPts val="0"/>
              </a:spcAft>
              <a:buClrTx/>
              <a:buSzTx/>
              <a:buFont typeface="Wingdings" panose="05000000000000000000" pitchFamily="2" charset="2"/>
              <a:buChar char="§"/>
              <a:tabLst/>
              <a:defRPr/>
            </a:pPr>
            <a:r>
              <a:rPr lang="en-US" sz="2200" dirty="0">
                <a:solidFill>
                  <a:srgbClr val="FFFEF9"/>
                </a:solidFill>
              </a:rPr>
              <a:t>BRS/TSP contributions</a:t>
            </a:r>
            <a:endParaRPr lang="en-US" sz="2200" b="0" i="0" u="none" strike="noStrike" kern="1200" cap="none" spc="0" normalizeH="0" baseline="0" noProof="0" dirty="0">
              <a:ln>
                <a:noFill/>
              </a:ln>
              <a:solidFill>
                <a:srgbClr val="FFFEF9"/>
              </a:solidFill>
              <a:effectLst/>
              <a:uLnTx/>
              <a:uFillTx/>
              <a:ea typeface="Tahoma"/>
              <a:cs typeface="Tahoma"/>
            </a:endParaRPr>
          </a:p>
        </p:txBody>
      </p:sp>
    </p:spTree>
    <p:extLst>
      <p:ext uri="{BB962C8B-B14F-4D97-AF65-F5344CB8AC3E}">
        <p14:creationId xmlns:p14="http://schemas.microsoft.com/office/powerpoint/2010/main" val="41425160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71231" y="229206"/>
            <a:ext cx="5630834" cy="1325563"/>
          </a:xfrm>
        </p:spPr>
        <p:txBody>
          <a:bodyPr anchor="ctr">
            <a:normAutofit/>
          </a:bodyPr>
          <a:lstStyle/>
          <a:p>
            <a:r>
              <a:rPr lang="en-US" sz="3600" dirty="0"/>
              <a:t>Mobilization Deferment</a:t>
            </a:r>
          </a:p>
        </p:txBody>
      </p:sp>
      <p:graphicFrame>
        <p:nvGraphicFramePr>
          <p:cNvPr id="5" name="Content Placeholder 2">
            <a:extLst>
              <a:ext uri="{FF2B5EF4-FFF2-40B4-BE49-F238E27FC236}">
                <a16:creationId xmlns:a16="http://schemas.microsoft.com/office/drawing/2014/main" id="{4E6243DC-F212-8286-D0D5-A56F429A5922}"/>
              </a:ext>
            </a:extLst>
          </p:cNvPr>
          <p:cNvGraphicFramePr>
            <a:graphicFrameLocks noGrp="1"/>
          </p:cNvGraphicFramePr>
          <p:nvPr>
            <p:ph idx="1"/>
            <p:extLst>
              <p:ext uri="{D42A27DB-BD31-4B8C-83A1-F6EECF244321}">
                <p14:modId xmlns:p14="http://schemas.microsoft.com/office/powerpoint/2010/main" val="2093821197"/>
              </p:ext>
            </p:extLst>
          </p:nvPr>
        </p:nvGraphicFramePr>
        <p:xfrm>
          <a:off x="443297" y="1899765"/>
          <a:ext cx="7915511" cy="412334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35081464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96701" y="239932"/>
            <a:ext cx="7067550" cy="1184055"/>
          </a:xfrm>
        </p:spPr>
        <p:txBody>
          <a:bodyPr/>
          <a:lstStyle/>
          <a:p>
            <a:r>
              <a:rPr lang="en-US" dirty="0"/>
              <a:t>Transitional Assistance Management Program (TAMP)</a:t>
            </a:r>
          </a:p>
        </p:txBody>
      </p:sp>
      <p:sp>
        <p:nvSpPr>
          <p:cNvPr id="3" name="Content Placeholder 2"/>
          <p:cNvSpPr>
            <a:spLocks noGrp="1"/>
          </p:cNvSpPr>
          <p:nvPr>
            <p:ph sz="half" idx="1"/>
          </p:nvPr>
        </p:nvSpPr>
        <p:spPr>
          <a:xfrm>
            <a:off x="369386" y="1505311"/>
            <a:ext cx="8273774" cy="5126984"/>
          </a:xfrm>
        </p:spPr>
        <p:txBody>
          <a:bodyPr>
            <a:normAutofit/>
          </a:bodyPr>
          <a:lstStyle/>
          <a:p>
            <a:r>
              <a:rPr lang="en-US" sz="2000" dirty="0"/>
              <a:t>Provides 180 days of premium-free TRICARE transitional health care benefits after regular TRICARE benefits end.</a:t>
            </a:r>
          </a:p>
          <a:p>
            <a:r>
              <a:rPr lang="en-US" sz="2000" dirty="0"/>
              <a:t>Starts the day after you separate from Active Duty.</a:t>
            </a:r>
          </a:p>
          <a:p>
            <a:r>
              <a:rPr lang="en-US" sz="2000" dirty="0"/>
              <a:t>Not automatic, as individuals must meet one of the six qualifying criterion as described below:</a:t>
            </a:r>
          </a:p>
          <a:p>
            <a:pPr lvl="1"/>
            <a:r>
              <a:rPr lang="en-US" sz="1700" dirty="0"/>
              <a:t>Involuntarily separate from active duty under honorable conditions; </a:t>
            </a:r>
          </a:p>
          <a:p>
            <a:pPr lvl="1"/>
            <a:r>
              <a:rPr lang="en-US" sz="1700" dirty="0"/>
              <a:t>A reservist separated from active duty after serving more than 30 days in support of a contingency operations/COVID-19 response/preplanned mission;</a:t>
            </a:r>
          </a:p>
          <a:p>
            <a:pPr lvl="1"/>
            <a:r>
              <a:rPr lang="en-US" sz="1700" dirty="0"/>
              <a:t>Separated from active duty following involuntary retention (stop-loss) in support of a contingency operation; </a:t>
            </a:r>
          </a:p>
          <a:p>
            <a:pPr lvl="1"/>
            <a:r>
              <a:rPr lang="en-US" sz="1700" dirty="0"/>
              <a:t>Separate from military service following a voluntary agreement to remain on active duty for 1 year or less in support of a contingency operation;</a:t>
            </a:r>
          </a:p>
          <a:p>
            <a:pPr lvl="1"/>
            <a:r>
              <a:rPr lang="en-US" sz="1700" dirty="0"/>
              <a:t>Receiving a sole survivorship discharge;</a:t>
            </a:r>
          </a:p>
          <a:p>
            <a:pPr lvl="1"/>
            <a:r>
              <a:rPr lang="en-US" sz="1700" b="1" dirty="0">
                <a:solidFill>
                  <a:srgbClr val="E8B010"/>
                </a:solidFill>
              </a:rPr>
              <a:t>Separated from active duty and agree to become a member (affiliate) of the Selected Reserve the day following the last day of active duty (if there is a gap, the member will not qualify for TAMP).</a:t>
            </a:r>
          </a:p>
          <a:p>
            <a:pPr marL="342900" lvl="1" indent="0">
              <a:buNone/>
            </a:pPr>
            <a:endParaRPr lang="en-US" sz="1700" dirty="0"/>
          </a:p>
          <a:p>
            <a:pPr marL="342900" lvl="1" indent="0">
              <a:buNone/>
            </a:pPr>
            <a:endParaRPr lang="en-US" sz="1700" dirty="0"/>
          </a:p>
        </p:txBody>
      </p:sp>
    </p:spTree>
    <p:extLst>
      <p:ext uri="{BB962C8B-B14F-4D97-AF65-F5344CB8AC3E}">
        <p14:creationId xmlns:p14="http://schemas.microsoft.com/office/powerpoint/2010/main" val="127285913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82E434-46E8-4AFF-95BA-0AF4FD2A9AE7}"/>
              </a:ext>
            </a:extLst>
          </p:cNvPr>
          <p:cNvSpPr>
            <a:spLocks noGrp="1"/>
          </p:cNvSpPr>
          <p:nvPr>
            <p:ph type="title"/>
          </p:nvPr>
        </p:nvSpPr>
        <p:spPr>
          <a:xfrm>
            <a:off x="1007264" y="211595"/>
            <a:ext cx="6758767" cy="1060158"/>
          </a:xfrm>
        </p:spPr>
        <p:txBody>
          <a:bodyPr>
            <a:normAutofit/>
          </a:bodyPr>
          <a:lstStyle/>
          <a:p>
            <a:r>
              <a:rPr lang="en-US" sz="3600" dirty="0"/>
              <a:t>Non-Regular Retirement</a:t>
            </a:r>
          </a:p>
        </p:txBody>
      </p:sp>
      <p:sp>
        <p:nvSpPr>
          <p:cNvPr id="3" name="Content Placeholder 2">
            <a:extLst>
              <a:ext uri="{FF2B5EF4-FFF2-40B4-BE49-F238E27FC236}">
                <a16:creationId xmlns:a16="http://schemas.microsoft.com/office/drawing/2014/main" id="{EE2AEB3B-C419-4DFC-A308-9068D5B549DA}"/>
              </a:ext>
            </a:extLst>
          </p:cNvPr>
          <p:cNvSpPr>
            <a:spLocks noGrp="1"/>
          </p:cNvSpPr>
          <p:nvPr>
            <p:ph idx="1"/>
          </p:nvPr>
        </p:nvSpPr>
        <p:spPr>
          <a:xfrm>
            <a:off x="443298" y="1442564"/>
            <a:ext cx="7886700" cy="4815731"/>
          </a:xfrm>
        </p:spPr>
        <p:txBody>
          <a:bodyPr>
            <a:normAutofit fontScale="70000" lnSpcReduction="20000"/>
          </a:bodyPr>
          <a:lstStyle/>
          <a:p>
            <a:r>
              <a:rPr lang="en-US" sz="2600" dirty="0"/>
              <a:t>Navy Reserve personnel can earn a Reserve retirement.</a:t>
            </a:r>
          </a:p>
          <a:p>
            <a:endParaRPr lang="en-US" sz="2600" dirty="0"/>
          </a:p>
          <a:p>
            <a:r>
              <a:rPr lang="en-US" sz="2600" dirty="0"/>
              <a:t>Must complete at least 20 </a:t>
            </a:r>
            <a:r>
              <a:rPr lang="en-US" sz="2600" b="1" u="sng" dirty="0"/>
              <a:t>qualifying years of service</a:t>
            </a:r>
            <a:r>
              <a:rPr lang="en-US" sz="2600" dirty="0"/>
              <a:t>.</a:t>
            </a:r>
          </a:p>
          <a:p>
            <a:pPr lvl="1"/>
            <a:r>
              <a:rPr lang="en-US" sz="2000" dirty="0"/>
              <a:t>Qualifying years is based off of the Sailor’s anniversary year and it is unique to each person. In order for that year to be qualifying towards retirement they must earn a minimum of 50 retirement points (not to exceed 365 per year) within their anniversary year.</a:t>
            </a:r>
          </a:p>
          <a:p>
            <a:pPr lvl="1">
              <a:spcBef>
                <a:spcPts val="0"/>
              </a:spcBef>
            </a:pPr>
            <a:r>
              <a:rPr lang="en-US" sz="2000" dirty="0"/>
              <a:t>Retirement points are earned from the following:</a:t>
            </a:r>
          </a:p>
          <a:p>
            <a:pPr lvl="2">
              <a:spcBef>
                <a:spcPts val="0"/>
              </a:spcBef>
            </a:pPr>
            <a:r>
              <a:rPr lang="en-US" sz="2000" dirty="0"/>
              <a:t>1 point for each day of active service</a:t>
            </a:r>
          </a:p>
          <a:p>
            <a:pPr lvl="2">
              <a:spcBef>
                <a:spcPts val="0"/>
              </a:spcBef>
            </a:pPr>
            <a:r>
              <a:rPr lang="en-US" sz="2000" dirty="0"/>
              <a:t>1 point for each attendance at a drill period (drill weekend drill periods, additional IDT, annual training periods) </a:t>
            </a:r>
          </a:p>
          <a:p>
            <a:pPr lvl="2">
              <a:spcBef>
                <a:spcPts val="0"/>
              </a:spcBef>
            </a:pPr>
            <a:r>
              <a:rPr lang="en-US" sz="2000" dirty="0"/>
              <a:t>1 point per day of funeral honors</a:t>
            </a:r>
          </a:p>
          <a:p>
            <a:pPr lvl="2">
              <a:spcBef>
                <a:spcPts val="0"/>
              </a:spcBef>
            </a:pPr>
            <a:r>
              <a:rPr lang="en-US" sz="2000" dirty="0"/>
              <a:t>15 points for each year of membership in a reserve component</a:t>
            </a:r>
          </a:p>
          <a:p>
            <a:pPr lvl="2">
              <a:spcBef>
                <a:spcPts val="0"/>
              </a:spcBef>
            </a:pPr>
            <a:r>
              <a:rPr lang="en-US" sz="2000" dirty="0"/>
              <a:t>Approved correspondence courses and processed with NRA</a:t>
            </a:r>
          </a:p>
          <a:p>
            <a:endParaRPr lang="en-US" dirty="0"/>
          </a:p>
          <a:p>
            <a:r>
              <a:rPr lang="en-US" sz="2600" dirty="0"/>
              <a:t>Retirement pay starts at age 60 or earlier depending on completed mobilization orders. </a:t>
            </a:r>
          </a:p>
          <a:p>
            <a:endParaRPr lang="en-US" sz="2600" dirty="0"/>
          </a:p>
          <a:p>
            <a:r>
              <a:rPr lang="en-US" sz="2600" dirty="0"/>
              <a:t>Retirement pay is based on points earned. More points = more retirement pay.</a:t>
            </a:r>
          </a:p>
          <a:p>
            <a:endParaRPr lang="en-US" sz="2600" dirty="0"/>
          </a:p>
          <a:p>
            <a:r>
              <a:rPr lang="en-US" sz="2600" dirty="0"/>
              <a:t>Eligible for TRICARE for Life.</a:t>
            </a:r>
          </a:p>
          <a:p>
            <a:endParaRPr lang="en-US" sz="2600" dirty="0"/>
          </a:p>
        </p:txBody>
      </p:sp>
    </p:spTree>
    <p:extLst>
      <p:ext uri="{BB962C8B-B14F-4D97-AF65-F5344CB8AC3E}">
        <p14:creationId xmlns:p14="http://schemas.microsoft.com/office/powerpoint/2010/main" val="6575684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Qualifying Years vs </a:t>
            </a:r>
            <a:br>
              <a:rPr lang="en-US" dirty="0"/>
            </a:br>
            <a:r>
              <a:rPr lang="en-US" dirty="0"/>
              <a:t>Satisfactory Participation</a:t>
            </a:r>
          </a:p>
        </p:txBody>
      </p:sp>
      <p:pic>
        <p:nvPicPr>
          <p:cNvPr id="4" name="Content Placeholder 3" descr="Text, timeline&#10;&#10;Description automatically generated">
            <a:hlinkClick r:id="rId3" tgtFrame="&quot;_blank&quot;"/>
            <a:extLst>
              <a:ext uri="{FF2B5EF4-FFF2-40B4-BE49-F238E27FC236}">
                <a16:creationId xmlns:a16="http://schemas.microsoft.com/office/drawing/2014/main" id="{BE9ECA93-9ADE-3947-D5FA-BBBF1EE12FDC}"/>
              </a:ext>
            </a:extLst>
          </p:cNvPr>
          <p:cNvPicPr>
            <a:picLocks noGrp="1" noChangeAspect="1"/>
          </p:cNvPicPr>
          <p:nvPr>
            <p:ph idx="1"/>
          </p:nvPr>
        </p:nvPicPr>
        <p:blipFill rotWithShape="1">
          <a:blip r:embed="rId4" cstate="print">
            <a:extLst>
              <a:ext uri="{28A0092B-C50C-407E-A947-70E740481C1C}">
                <a14:useLocalDpi xmlns:a14="http://schemas.microsoft.com/office/drawing/2010/main" val="0"/>
              </a:ext>
            </a:extLst>
          </a:blip>
          <a:srcRect t="38170" b="3631"/>
          <a:stretch/>
        </p:blipFill>
        <p:spPr bwMode="auto">
          <a:xfrm>
            <a:off x="774396" y="1391540"/>
            <a:ext cx="6723759" cy="5066991"/>
          </a:xfrm>
          <a:prstGeom prst="rect">
            <a:avLst/>
          </a:prstGeom>
          <a:noFill/>
          <a:ln>
            <a:noFill/>
          </a:ln>
        </p:spPr>
      </p:pic>
    </p:spTree>
    <p:extLst>
      <p:ext uri="{BB962C8B-B14F-4D97-AF65-F5344CB8AC3E}">
        <p14:creationId xmlns:p14="http://schemas.microsoft.com/office/powerpoint/2010/main" val="69078776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71231" y="56211"/>
            <a:ext cx="5630834" cy="1325563"/>
          </a:xfrm>
        </p:spPr>
        <p:txBody>
          <a:bodyPr/>
          <a:lstStyle/>
          <a:p>
            <a:r>
              <a:rPr lang="en-US" dirty="0"/>
              <a:t>DRILLING LOCATIONS</a:t>
            </a:r>
          </a:p>
        </p:txBody>
      </p:sp>
      <p:pic>
        <p:nvPicPr>
          <p:cNvPr id="5" name="Content Placeholder 4"/>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370146" y="1381774"/>
            <a:ext cx="8033004" cy="4781550"/>
          </a:xfrm>
        </p:spPr>
      </p:pic>
    </p:spTree>
    <p:extLst>
      <p:ext uri="{BB962C8B-B14F-4D97-AF65-F5344CB8AC3E}">
        <p14:creationId xmlns:p14="http://schemas.microsoft.com/office/powerpoint/2010/main" val="399601882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9186" y="229206"/>
            <a:ext cx="7535917" cy="1325563"/>
          </a:xfrm>
        </p:spPr>
        <p:txBody>
          <a:bodyPr anchor="ctr">
            <a:normAutofit/>
          </a:bodyPr>
          <a:lstStyle/>
          <a:p>
            <a:r>
              <a:rPr lang="en-US" dirty="0"/>
              <a:t>Reserve Processing and Affiliation Center</a:t>
            </a:r>
          </a:p>
        </p:txBody>
      </p:sp>
      <p:graphicFrame>
        <p:nvGraphicFramePr>
          <p:cNvPr id="19" name="Content Placeholder 2">
            <a:extLst>
              <a:ext uri="{FF2B5EF4-FFF2-40B4-BE49-F238E27FC236}">
                <a16:creationId xmlns:a16="http://schemas.microsoft.com/office/drawing/2014/main" id="{EB66A87F-DE7E-6889-4310-55E38192527D}"/>
              </a:ext>
            </a:extLst>
          </p:cNvPr>
          <p:cNvGraphicFramePr>
            <a:graphicFrameLocks noGrp="1"/>
          </p:cNvGraphicFramePr>
          <p:nvPr>
            <p:ph idx="1"/>
            <p:extLst>
              <p:ext uri="{D42A27DB-BD31-4B8C-83A1-F6EECF244321}">
                <p14:modId xmlns:p14="http://schemas.microsoft.com/office/powerpoint/2010/main" val="837472025"/>
              </p:ext>
            </p:extLst>
          </p:nvPr>
        </p:nvGraphicFramePr>
        <p:xfrm>
          <a:off x="628650" y="1554769"/>
          <a:ext cx="7886700" cy="410135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50919804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Enabling Objectives</a:t>
            </a:r>
          </a:p>
        </p:txBody>
      </p:sp>
      <p:sp>
        <p:nvSpPr>
          <p:cNvPr id="3" name="Content Placeholder 2"/>
          <p:cNvSpPr>
            <a:spLocks noGrp="1"/>
          </p:cNvSpPr>
          <p:nvPr>
            <p:ph idx="1"/>
          </p:nvPr>
        </p:nvSpPr>
        <p:spPr>
          <a:xfrm>
            <a:off x="325821" y="1366345"/>
            <a:ext cx="8713076" cy="4687614"/>
          </a:xfrm>
        </p:spPr>
        <p:txBody>
          <a:bodyPr>
            <a:normAutofit fontScale="77500" lnSpcReduction="20000"/>
          </a:bodyPr>
          <a:lstStyle/>
          <a:p>
            <a:pPr>
              <a:spcAft>
                <a:spcPts val="750"/>
              </a:spcAft>
            </a:pPr>
            <a:r>
              <a:rPr lang="en-US" sz="2400" dirty="0"/>
              <a:t>STATE the purpose of Transition Assistance Program (TAP)</a:t>
            </a:r>
          </a:p>
          <a:p>
            <a:pPr>
              <a:spcAft>
                <a:spcPts val="750"/>
              </a:spcAft>
            </a:pPr>
            <a:r>
              <a:rPr lang="en-US" dirty="0"/>
              <a:t>IDENTIFY the Military Life Cycles in regards to TAP</a:t>
            </a:r>
            <a:endParaRPr lang="en-US" sz="2400" dirty="0"/>
          </a:p>
          <a:p>
            <a:pPr>
              <a:spcAft>
                <a:spcPts val="750"/>
              </a:spcAft>
            </a:pPr>
            <a:r>
              <a:rPr lang="en-US" sz="2400" dirty="0"/>
              <a:t>IDENTIFY the requirements of TAP</a:t>
            </a:r>
          </a:p>
          <a:p>
            <a:pPr>
              <a:spcAft>
                <a:spcPts val="750"/>
              </a:spcAft>
            </a:pPr>
            <a:r>
              <a:rPr lang="en-US" dirty="0"/>
              <a:t>DESCRIBE Military Service Obligation (</a:t>
            </a:r>
            <a:r>
              <a:rPr lang="en-US"/>
              <a:t>MSO) and 4-2-2 Military Service Obligation</a:t>
            </a:r>
            <a:endParaRPr lang="en-US" dirty="0"/>
          </a:p>
          <a:p>
            <a:pPr>
              <a:spcAft>
                <a:spcPts val="750"/>
              </a:spcAft>
            </a:pPr>
            <a:r>
              <a:rPr lang="en-US" sz="2400" dirty="0"/>
              <a:t>STATE the purpose of the Navy Reserve </a:t>
            </a:r>
            <a:endParaRPr lang="en-US" sz="2400" strike="sngStrike" dirty="0">
              <a:solidFill>
                <a:srgbClr val="FF0000"/>
              </a:solidFill>
            </a:endParaRPr>
          </a:p>
          <a:p>
            <a:pPr>
              <a:spcAft>
                <a:spcPts val="750"/>
              </a:spcAft>
            </a:pPr>
            <a:r>
              <a:rPr lang="en-US" sz="2400" dirty="0"/>
              <a:t>LIST the Navy Reserve categories</a:t>
            </a:r>
          </a:p>
          <a:p>
            <a:pPr>
              <a:spcAft>
                <a:spcPts val="750"/>
              </a:spcAft>
            </a:pPr>
            <a:r>
              <a:rPr lang="en-US" sz="2400" dirty="0"/>
              <a:t>IDENTIFY the benefits of the Navy Reserve</a:t>
            </a:r>
          </a:p>
          <a:p>
            <a:pPr>
              <a:spcAft>
                <a:spcPts val="750"/>
              </a:spcAft>
            </a:pPr>
            <a:r>
              <a:rPr lang="en-US" sz="2400" dirty="0"/>
              <a:t>IDENTIFY the Reserve Retirement requirements</a:t>
            </a:r>
          </a:p>
          <a:p>
            <a:pPr>
              <a:spcAft>
                <a:spcPts val="750"/>
              </a:spcAft>
            </a:pPr>
            <a:r>
              <a:rPr lang="en-US" sz="2400" dirty="0"/>
              <a:t>DESCRIBE the functions of the Reserve Processing and Affiliation Center (RPAC)</a:t>
            </a:r>
          </a:p>
          <a:p>
            <a:pPr>
              <a:spcAft>
                <a:spcPts val="750"/>
              </a:spcAft>
            </a:pPr>
            <a:r>
              <a:rPr lang="en-US" dirty="0"/>
              <a:t>IDENTIFY the role of the Command Career Counselor in the process to go Active Component to Reserve Component</a:t>
            </a:r>
            <a:endParaRPr lang="en-US" sz="2400" dirty="0"/>
          </a:p>
        </p:txBody>
      </p:sp>
    </p:spTree>
    <p:extLst>
      <p:ext uri="{BB962C8B-B14F-4D97-AF65-F5344CB8AC3E}">
        <p14:creationId xmlns:p14="http://schemas.microsoft.com/office/powerpoint/2010/main" val="124890432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5464" y="124610"/>
            <a:ext cx="6747192" cy="1325563"/>
          </a:xfrm>
        </p:spPr>
        <p:txBody>
          <a:bodyPr anchor="ctr">
            <a:normAutofit/>
          </a:bodyPr>
          <a:lstStyle/>
          <a:p>
            <a:r>
              <a:rPr lang="en-US" dirty="0"/>
              <a:t>RPAC TRANSITION ASSISTANT</a:t>
            </a:r>
          </a:p>
        </p:txBody>
      </p:sp>
      <p:graphicFrame>
        <p:nvGraphicFramePr>
          <p:cNvPr id="5" name="Content Placeholder 2">
            <a:extLst>
              <a:ext uri="{FF2B5EF4-FFF2-40B4-BE49-F238E27FC236}">
                <a16:creationId xmlns:a16="http://schemas.microsoft.com/office/drawing/2014/main" id="{868287DF-5121-922E-66FD-40F7C67B4924}"/>
              </a:ext>
            </a:extLst>
          </p:cNvPr>
          <p:cNvGraphicFramePr>
            <a:graphicFrameLocks noGrp="1"/>
          </p:cNvGraphicFramePr>
          <p:nvPr>
            <p:ph idx="1"/>
            <p:extLst>
              <p:ext uri="{D42A27DB-BD31-4B8C-83A1-F6EECF244321}">
                <p14:modId xmlns:p14="http://schemas.microsoft.com/office/powerpoint/2010/main" val="177947390"/>
              </p:ext>
            </p:extLst>
          </p:nvPr>
        </p:nvGraphicFramePr>
        <p:xfrm>
          <a:off x="443298" y="1355210"/>
          <a:ext cx="7956331" cy="402546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TextBox 2"/>
          <p:cNvSpPr txBox="1"/>
          <p:nvPr/>
        </p:nvSpPr>
        <p:spPr>
          <a:xfrm>
            <a:off x="1839311" y="5380672"/>
            <a:ext cx="4981903" cy="1477328"/>
          </a:xfrm>
          <a:prstGeom prst="rect">
            <a:avLst/>
          </a:prstGeom>
          <a:noFill/>
        </p:spPr>
        <p:txBody>
          <a:bodyPr wrap="square" rtlCol="0">
            <a:spAutoFit/>
          </a:bodyPr>
          <a:lstStyle/>
          <a:p>
            <a:r>
              <a:rPr lang="en-US" sz="2400" dirty="0"/>
              <a:t>RPAC EMAIL:</a:t>
            </a:r>
          </a:p>
          <a:p>
            <a:r>
              <a:rPr lang="en-US" sz="2400" cap="all" dirty="0"/>
              <a:t>rpac.enlisted.fct@navy.mil</a:t>
            </a:r>
          </a:p>
          <a:p>
            <a:r>
              <a:rPr lang="en-US" sz="2400" dirty="0"/>
              <a:t>OR CALL 901-874-4108</a:t>
            </a:r>
          </a:p>
          <a:p>
            <a:endParaRPr lang="en-US" dirty="0"/>
          </a:p>
        </p:txBody>
      </p:sp>
    </p:spTree>
    <p:extLst>
      <p:ext uri="{BB962C8B-B14F-4D97-AF65-F5344CB8AC3E}">
        <p14:creationId xmlns:p14="http://schemas.microsoft.com/office/powerpoint/2010/main" val="182073437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229206"/>
            <a:ext cx="6287665" cy="1325563"/>
          </a:xfrm>
        </p:spPr>
        <p:txBody>
          <a:bodyPr anchor="ctr">
            <a:normAutofit/>
          </a:bodyPr>
          <a:lstStyle/>
          <a:p>
            <a:r>
              <a:rPr lang="en-US" sz="3600" dirty="0"/>
              <a:t>Command Career Counselor Role for SELRES Affiliation</a:t>
            </a:r>
          </a:p>
        </p:txBody>
      </p:sp>
      <p:graphicFrame>
        <p:nvGraphicFramePr>
          <p:cNvPr id="5" name="Content Placeholder 2">
            <a:extLst>
              <a:ext uri="{FF2B5EF4-FFF2-40B4-BE49-F238E27FC236}">
                <a16:creationId xmlns:a16="http://schemas.microsoft.com/office/drawing/2014/main" id="{0ED69DD3-939C-E595-F4F9-AC71FDF0FDB4}"/>
              </a:ext>
            </a:extLst>
          </p:cNvPr>
          <p:cNvGraphicFramePr>
            <a:graphicFrameLocks noGrp="1"/>
          </p:cNvGraphicFramePr>
          <p:nvPr>
            <p:ph idx="1"/>
            <p:extLst>
              <p:ext uri="{D42A27DB-BD31-4B8C-83A1-F6EECF244321}">
                <p14:modId xmlns:p14="http://schemas.microsoft.com/office/powerpoint/2010/main" val="4258805971"/>
              </p:ext>
            </p:extLst>
          </p:nvPr>
        </p:nvGraphicFramePr>
        <p:xfrm>
          <a:off x="443298" y="1899765"/>
          <a:ext cx="7886700" cy="410135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5333631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a:t>Knowledge Check</a:t>
            </a:r>
          </a:p>
        </p:txBody>
      </p:sp>
      <p:sp>
        <p:nvSpPr>
          <p:cNvPr id="3" name="Content Placeholder 2"/>
          <p:cNvSpPr>
            <a:spLocks noGrp="1"/>
          </p:cNvSpPr>
          <p:nvPr>
            <p:ph idx="1"/>
          </p:nvPr>
        </p:nvSpPr>
        <p:spPr>
          <a:xfrm>
            <a:off x="523980" y="1554769"/>
            <a:ext cx="7886700" cy="4101350"/>
          </a:xfrm>
        </p:spPr>
        <p:txBody>
          <a:bodyPr vert="horz" lIns="91440" tIns="45720" rIns="91440" bIns="45720" rtlCol="0" anchor="t">
            <a:normAutofit/>
          </a:bodyPr>
          <a:lstStyle/>
          <a:p>
            <a:pPr marL="457200" indent="-457200">
              <a:buFont typeface="+mj-lt"/>
              <a:buAutoNum type="arabicPeriod"/>
            </a:pPr>
            <a:r>
              <a:rPr lang="en-US" dirty="0"/>
              <a:t>What are the Navy Reserve Categories?</a:t>
            </a:r>
          </a:p>
          <a:p>
            <a:pPr marL="457200" indent="-457200">
              <a:buAutoNum type="arabicPeriod"/>
            </a:pPr>
            <a:endParaRPr lang="en-US" dirty="0">
              <a:ea typeface="Tahoma"/>
              <a:cs typeface="Tahoma"/>
            </a:endParaRPr>
          </a:p>
          <a:p>
            <a:pPr marL="457200" indent="-457200">
              <a:buAutoNum type="arabicPeriod"/>
            </a:pPr>
            <a:r>
              <a:rPr lang="en-US" dirty="0">
                <a:ea typeface="Tahoma"/>
                <a:cs typeface="Tahoma"/>
              </a:rPr>
              <a:t>Explain the 4-2-2 Military Service Obligation.</a:t>
            </a:r>
          </a:p>
          <a:p>
            <a:pPr marL="457200" indent="-457200">
              <a:buFont typeface="+mj-lt"/>
              <a:buAutoNum type="arabicPeriod"/>
            </a:pPr>
            <a:endParaRPr lang="en-US" dirty="0"/>
          </a:p>
          <a:p>
            <a:pPr marL="457200" indent="-457200">
              <a:buFont typeface="+mj-lt"/>
              <a:buAutoNum type="arabicPeriod"/>
            </a:pPr>
            <a:r>
              <a:rPr lang="en-US" dirty="0"/>
              <a:t>List five benefits of the SELRES. </a:t>
            </a:r>
          </a:p>
          <a:p>
            <a:pPr marL="0" indent="0">
              <a:buNone/>
            </a:pPr>
            <a:r>
              <a:rPr lang="en-US" dirty="0"/>
              <a:t>	</a:t>
            </a:r>
          </a:p>
          <a:p>
            <a:pPr marL="457200" indent="-457200">
              <a:buAutoNum type="arabicPeriod" startAt="4"/>
            </a:pPr>
            <a:r>
              <a:rPr lang="en-US" dirty="0"/>
              <a:t>If a Sailor joins the SELRES regardless of active duty</a:t>
            </a:r>
          </a:p>
          <a:p>
            <a:pPr marL="0" indent="0">
              <a:buNone/>
            </a:pPr>
            <a:r>
              <a:rPr lang="en-US" dirty="0"/>
              <a:t>     separation date, how long will their involuntary</a:t>
            </a:r>
          </a:p>
          <a:p>
            <a:pPr marL="0" indent="0">
              <a:buNone/>
            </a:pPr>
            <a:r>
              <a:rPr lang="en-US" dirty="0"/>
              <a:t>     mobilization deferment </a:t>
            </a:r>
            <a:r>
              <a:rPr lang="en-US"/>
              <a:t>be?</a:t>
            </a:r>
            <a:endParaRPr lang="en-US" dirty="0"/>
          </a:p>
          <a:p>
            <a:pPr marL="0" indent="0">
              <a:buNone/>
            </a:pPr>
            <a:endParaRPr lang="en-US" dirty="0"/>
          </a:p>
          <a:p>
            <a:pPr marL="457200" indent="-457200">
              <a:buFont typeface="+mj-lt"/>
              <a:buAutoNum type="arabicPeriod" startAt="3"/>
            </a:pPr>
            <a:endParaRPr lang="en-US" dirty="0"/>
          </a:p>
        </p:txBody>
      </p:sp>
    </p:spTree>
    <p:extLst>
      <p:ext uri="{BB962C8B-B14F-4D97-AF65-F5344CB8AC3E}">
        <p14:creationId xmlns:p14="http://schemas.microsoft.com/office/powerpoint/2010/main" val="13504668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Summary and Review</a:t>
            </a:r>
          </a:p>
        </p:txBody>
      </p:sp>
      <p:sp>
        <p:nvSpPr>
          <p:cNvPr id="3" name="Content Placeholder 2"/>
          <p:cNvSpPr>
            <a:spLocks noGrp="1"/>
          </p:cNvSpPr>
          <p:nvPr>
            <p:ph idx="1"/>
          </p:nvPr>
        </p:nvSpPr>
        <p:spPr>
          <a:xfrm>
            <a:off x="443297" y="1554768"/>
            <a:ext cx="8307163" cy="4880755"/>
          </a:xfrm>
        </p:spPr>
        <p:txBody>
          <a:bodyPr vert="horz" lIns="91440" tIns="45720" rIns="91440" bIns="45720" rtlCol="0" anchor="t">
            <a:normAutofit/>
          </a:bodyPr>
          <a:lstStyle/>
          <a:p>
            <a:pPr marL="0" indent="0">
              <a:buNone/>
            </a:pPr>
            <a:r>
              <a:rPr lang="en-US" dirty="0"/>
              <a:t>In this lesson we discussed: </a:t>
            </a:r>
          </a:p>
          <a:p>
            <a:pPr lvl="1"/>
            <a:r>
              <a:rPr lang="en-US" sz="2100" dirty="0"/>
              <a:t>The role of the Career Counselor regarding the Navy Reserves </a:t>
            </a:r>
            <a:endParaRPr lang="en-US" sz="2100" strike="sngStrike" dirty="0">
              <a:solidFill>
                <a:srgbClr val="FF0000"/>
              </a:solidFill>
            </a:endParaRPr>
          </a:p>
          <a:p>
            <a:pPr lvl="1"/>
            <a:r>
              <a:rPr lang="en-US" sz="2100" dirty="0"/>
              <a:t>Purpose of the Navy Reserves </a:t>
            </a:r>
            <a:endParaRPr lang="en-US" sz="2100" strike="sngStrike" dirty="0">
              <a:solidFill>
                <a:srgbClr val="FF0000"/>
              </a:solidFill>
            </a:endParaRPr>
          </a:p>
          <a:p>
            <a:pPr lvl="1"/>
            <a:r>
              <a:rPr lang="en-US" sz="2100" dirty="0"/>
              <a:t>Listed the Navy Reserve categories</a:t>
            </a:r>
            <a:endParaRPr lang="en-US" sz="2100" dirty="0">
              <a:ea typeface="Tahoma"/>
              <a:cs typeface="Tahoma"/>
            </a:endParaRPr>
          </a:p>
          <a:p>
            <a:pPr lvl="1"/>
            <a:r>
              <a:rPr lang="en-US" sz="2100" dirty="0"/>
              <a:t>Benefits of the Navy Reserves</a:t>
            </a:r>
            <a:endParaRPr lang="en-US" sz="2100" dirty="0">
              <a:ea typeface="Tahoma"/>
              <a:cs typeface="Tahoma"/>
            </a:endParaRPr>
          </a:p>
          <a:p>
            <a:pPr lvl="1"/>
            <a:r>
              <a:rPr lang="en-US" sz="2100" dirty="0"/>
              <a:t>The functions of the Reserve Processing and Affiliation Center (RPAC)</a:t>
            </a:r>
            <a:endParaRPr lang="en-US" sz="2100" dirty="0">
              <a:ea typeface="Tahoma"/>
              <a:cs typeface="Tahoma"/>
            </a:endParaRPr>
          </a:p>
          <a:p>
            <a:pPr marL="0" indent="0">
              <a:buNone/>
            </a:pPr>
            <a:endParaRPr lang="en-US" dirty="0"/>
          </a:p>
        </p:txBody>
      </p:sp>
    </p:spTree>
    <p:extLst>
      <p:ext uri="{BB962C8B-B14F-4D97-AF65-F5344CB8AC3E}">
        <p14:creationId xmlns:p14="http://schemas.microsoft.com/office/powerpoint/2010/main" val="63731644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400" dirty="0"/>
              <a:t>Navy Reserve</a:t>
            </a:r>
            <a:endParaRPr lang="en-US" sz="4400" dirty="0">
              <a:solidFill>
                <a:schemeClr val="accent3"/>
              </a:solidFill>
            </a:endParaRPr>
          </a:p>
        </p:txBody>
      </p:sp>
      <p:pic>
        <p:nvPicPr>
          <p:cNvPr id="4" name="Content Placeholder 3">
            <a:extLst>
              <a:ext uri="{FF2B5EF4-FFF2-40B4-BE49-F238E27FC236}">
                <a16:creationId xmlns:a16="http://schemas.microsoft.com/office/drawing/2014/main" id="{A06A211A-69C6-41DB-A3F4-85ACB6C7F665}"/>
              </a:ext>
            </a:extLst>
          </p:cNvPr>
          <p:cNvPicPr>
            <a:picLocks noGrp="1" noChangeAspect="1"/>
          </p:cNvPicPr>
          <p:nvPr>
            <p:ph idx="1"/>
          </p:nvPr>
        </p:nvPicPr>
        <p:blipFill>
          <a:blip r:embed="rId3"/>
          <a:stretch>
            <a:fillRect/>
          </a:stretch>
        </p:blipFill>
        <p:spPr>
          <a:xfrm>
            <a:off x="2618655" y="2343607"/>
            <a:ext cx="3535986" cy="1176630"/>
          </a:xfrm>
          <a:prstGeom prst="rect">
            <a:avLst/>
          </a:prstGeom>
        </p:spPr>
      </p:pic>
    </p:spTree>
    <p:extLst>
      <p:ext uri="{BB962C8B-B14F-4D97-AF65-F5344CB8AC3E}">
        <p14:creationId xmlns:p14="http://schemas.microsoft.com/office/powerpoint/2010/main" val="318678719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a:t>References</a:t>
            </a:r>
          </a:p>
        </p:txBody>
      </p:sp>
      <p:sp>
        <p:nvSpPr>
          <p:cNvPr id="3" name="Content Placeholder 2"/>
          <p:cNvSpPr>
            <a:spLocks noGrp="1"/>
          </p:cNvSpPr>
          <p:nvPr>
            <p:ph idx="1"/>
          </p:nvPr>
        </p:nvSpPr>
        <p:spPr>
          <a:xfrm>
            <a:off x="359525" y="1428644"/>
            <a:ext cx="8342114" cy="4593783"/>
          </a:xfrm>
        </p:spPr>
        <p:txBody>
          <a:bodyPr vert="horz" lIns="91440" tIns="45720" rIns="91440" bIns="45720" rtlCol="0" anchor="t">
            <a:normAutofit fontScale="92500" lnSpcReduction="20000"/>
          </a:bodyPr>
          <a:lstStyle/>
          <a:p>
            <a:pPr>
              <a:spcAft>
                <a:spcPts val="750"/>
              </a:spcAft>
            </a:pPr>
            <a:r>
              <a:rPr lang="en-US" dirty="0"/>
              <a:t>Career Counselor Handbook, NAVPERS 15878 (series)</a:t>
            </a:r>
          </a:p>
          <a:p>
            <a:pPr>
              <a:spcAft>
                <a:spcPts val="750"/>
              </a:spcAft>
            </a:pPr>
            <a:r>
              <a:rPr lang="en-US" dirty="0"/>
              <a:t>Navy Personnel Manual, NAVPERS 15560 (series)</a:t>
            </a:r>
            <a:endParaRPr lang="en-US" dirty="0">
              <a:ea typeface="Tahoma"/>
              <a:cs typeface="Tahoma"/>
            </a:endParaRPr>
          </a:p>
          <a:p>
            <a:pPr>
              <a:spcAft>
                <a:spcPts val="750"/>
              </a:spcAft>
            </a:pPr>
            <a:r>
              <a:rPr lang="en-US" dirty="0"/>
              <a:t>Transition Assistance Program, OPNAVINST 1900.2D </a:t>
            </a:r>
          </a:p>
          <a:p>
            <a:pPr algn="l">
              <a:spcAft>
                <a:spcPts val="750"/>
              </a:spcAft>
            </a:pPr>
            <a:r>
              <a:rPr lang="en-US" b="0" i="0" u="none" strike="noStrike" baseline="0" dirty="0"/>
              <a:t>Navy Enlisted Retention and Career Development Program, OPNAVINST 1040.11 (</a:t>
            </a:r>
            <a:r>
              <a:rPr lang="en-US" dirty="0"/>
              <a:t>series</a:t>
            </a:r>
            <a:r>
              <a:rPr lang="en-US" b="0" i="0" u="none" strike="noStrike" baseline="0" dirty="0"/>
              <a:t>)</a:t>
            </a:r>
            <a:endParaRPr lang="en-US" b="0" i="0" u="none" strike="noStrike" baseline="0" dirty="0">
              <a:ea typeface="Tahoma"/>
              <a:cs typeface="Tahoma"/>
            </a:endParaRPr>
          </a:p>
          <a:p>
            <a:pPr algn="l">
              <a:spcAft>
                <a:spcPts val="750"/>
              </a:spcAft>
            </a:pPr>
            <a:r>
              <a:rPr lang="en-US" b="0" i="0" u="none" strike="noStrike" baseline="0" dirty="0"/>
              <a:t>The Mobilization Deferment Policy, ALNAVRESFOR</a:t>
            </a:r>
            <a:r>
              <a:rPr lang="en-US" b="0" i="0" u="none" strike="noStrike" dirty="0"/>
              <a:t> 015/22</a:t>
            </a:r>
          </a:p>
          <a:p>
            <a:pPr>
              <a:spcAft>
                <a:spcPts val="750"/>
              </a:spcAft>
            </a:pPr>
            <a:r>
              <a:rPr lang="en-US" dirty="0"/>
              <a:t>Navy Reserve Personnel Manual, RESPERSMAN M1001.5 </a:t>
            </a:r>
          </a:p>
          <a:p>
            <a:pPr>
              <a:spcAft>
                <a:spcPts val="750"/>
              </a:spcAft>
            </a:pPr>
            <a:r>
              <a:rPr lang="en-US" dirty="0"/>
              <a:t>Administrative Procedures for Navy Reservists, BUPERSINST 1001.39(series)</a:t>
            </a:r>
            <a:endParaRPr lang="en-US">
              <a:ea typeface="Tahoma"/>
              <a:cs typeface="Tahoma"/>
            </a:endParaRPr>
          </a:p>
          <a:p>
            <a:pPr>
              <a:spcAft>
                <a:spcPts val="750"/>
              </a:spcAft>
            </a:pPr>
            <a:r>
              <a:rPr lang="en-US" dirty="0"/>
              <a:t>Website: </a:t>
            </a:r>
            <a:r>
              <a:rPr lang="en-US" dirty="0">
                <a:hlinkClick r:id="rId3"/>
              </a:rPr>
              <a:t>https://www.mynavyhr.navy.mil/Career-Management/Transition/RPAC-Enlisted/</a:t>
            </a:r>
            <a:endParaRPr lang="en-US" dirty="0">
              <a:ea typeface="Tahoma"/>
              <a:cs typeface="Tahoma"/>
              <a:hlinkClick r:id="rId3"/>
            </a:endParaRPr>
          </a:p>
          <a:p>
            <a:pPr>
              <a:spcAft>
                <a:spcPts val="750"/>
              </a:spcAft>
            </a:pPr>
            <a:r>
              <a:rPr lang="en-US" dirty="0">
                <a:ea typeface="Tahoma"/>
                <a:cs typeface="Tahoma"/>
              </a:rPr>
              <a:t>SELRES Tuition Assistance Pilot Program, NAVADMIN 075/24</a:t>
            </a:r>
          </a:p>
        </p:txBody>
      </p:sp>
    </p:spTree>
    <p:extLst>
      <p:ext uri="{BB962C8B-B14F-4D97-AF65-F5344CB8AC3E}">
        <p14:creationId xmlns:p14="http://schemas.microsoft.com/office/powerpoint/2010/main" val="87165065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Transition Assistance Program</a:t>
            </a:r>
          </a:p>
        </p:txBody>
      </p:sp>
      <p:sp>
        <p:nvSpPr>
          <p:cNvPr id="3" name="Content Placeholder 2"/>
          <p:cNvSpPr>
            <a:spLocks noGrp="1"/>
          </p:cNvSpPr>
          <p:nvPr>
            <p:ph idx="1"/>
          </p:nvPr>
        </p:nvSpPr>
        <p:spPr>
          <a:xfrm>
            <a:off x="275133" y="1132509"/>
            <a:ext cx="8711212" cy="4931960"/>
          </a:xfrm>
        </p:spPr>
        <p:txBody>
          <a:bodyPr vert="horz" lIns="91440" tIns="45720" rIns="91440" bIns="45720" rtlCol="0" anchor="t">
            <a:normAutofit/>
          </a:bodyPr>
          <a:lstStyle/>
          <a:p>
            <a:pPr marL="0" indent="0">
              <a:buNone/>
            </a:pPr>
            <a:r>
              <a:rPr lang="en-US" dirty="0"/>
              <a:t>Reference: Title 10 U.S.C., Sections 1142, 1143, 1144</a:t>
            </a:r>
          </a:p>
          <a:p>
            <a:pPr marL="0" indent="0">
              <a:buNone/>
            </a:pPr>
            <a:r>
              <a:rPr lang="en-US" dirty="0"/>
              <a:t>	        DODI 1332.35</a:t>
            </a:r>
          </a:p>
          <a:p>
            <a:pPr marL="0" indent="0">
              <a:buNone/>
            </a:pPr>
            <a:r>
              <a:rPr lang="en-US" dirty="0"/>
              <a:t>	        OPNAVINST 1900.2(series)</a:t>
            </a:r>
          </a:p>
          <a:p>
            <a:pPr marL="0" indent="0">
              <a:buNone/>
            </a:pPr>
            <a:endParaRPr lang="en-US" dirty="0"/>
          </a:p>
          <a:p>
            <a:pPr marL="0" indent="0">
              <a:buNone/>
            </a:pPr>
            <a:r>
              <a:rPr lang="en-US" dirty="0"/>
              <a:t>Purpose: TAP provides separating/retiring service members and their families with the skills, tools and self-confidence necessary to successfully re-enter into the civilian work force, pursue higher education, or technical training.  The goal of the program is to provide professional career development resources throughout the military career life cycle (MLC) to best ensure success post Military Service.</a:t>
            </a:r>
          </a:p>
          <a:p>
            <a:pPr marL="0" indent="0">
              <a:buNone/>
            </a:pPr>
            <a:endParaRPr lang="en-US" dirty="0"/>
          </a:p>
          <a:p>
            <a:pPr marL="0" indent="0">
              <a:buNone/>
            </a:pPr>
            <a:endParaRPr lang="en-US" dirty="0"/>
          </a:p>
        </p:txBody>
      </p:sp>
    </p:spTree>
    <p:extLst>
      <p:ext uri="{BB962C8B-B14F-4D97-AF65-F5344CB8AC3E}">
        <p14:creationId xmlns:p14="http://schemas.microsoft.com/office/powerpoint/2010/main" val="73987434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5635" y="1345324"/>
            <a:ext cx="8373023" cy="4687121"/>
          </a:xfrm>
          <a:prstGeom prst="rect">
            <a:avLst/>
          </a:prstGeom>
        </p:spPr>
      </p:pic>
      <p:sp>
        <p:nvSpPr>
          <p:cNvPr id="3" name="TextBox 2"/>
          <p:cNvSpPr txBox="1"/>
          <p:nvPr/>
        </p:nvSpPr>
        <p:spPr>
          <a:xfrm>
            <a:off x="963943" y="252249"/>
            <a:ext cx="7256406" cy="584775"/>
          </a:xfrm>
          <a:prstGeom prst="rect">
            <a:avLst/>
          </a:prstGeom>
          <a:noFill/>
        </p:spPr>
        <p:txBody>
          <a:bodyPr wrap="square" rtlCol="0">
            <a:spAutoFit/>
          </a:bodyPr>
          <a:lstStyle/>
          <a:p>
            <a:pPr algn="ctr"/>
            <a:r>
              <a:rPr lang="en-US" sz="3200" dirty="0"/>
              <a:t>TAP Military Life Cycle</a:t>
            </a:r>
          </a:p>
        </p:txBody>
      </p:sp>
    </p:spTree>
    <p:extLst>
      <p:ext uri="{BB962C8B-B14F-4D97-AF65-F5344CB8AC3E}">
        <p14:creationId xmlns:p14="http://schemas.microsoft.com/office/powerpoint/2010/main" val="325695389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Transition Assistance Program</a:t>
            </a:r>
          </a:p>
        </p:txBody>
      </p:sp>
      <p:sp>
        <p:nvSpPr>
          <p:cNvPr id="3" name="Content Placeholder 2"/>
          <p:cNvSpPr>
            <a:spLocks noGrp="1"/>
          </p:cNvSpPr>
          <p:nvPr>
            <p:ph idx="1"/>
          </p:nvPr>
        </p:nvSpPr>
        <p:spPr>
          <a:xfrm>
            <a:off x="200552" y="1216704"/>
            <a:ext cx="7901759" cy="2639301"/>
          </a:xfrm>
        </p:spPr>
        <p:txBody>
          <a:bodyPr>
            <a:normAutofit fontScale="85000" lnSpcReduction="10000"/>
          </a:bodyPr>
          <a:lstStyle/>
          <a:p>
            <a:r>
              <a:rPr lang="en-US" dirty="0"/>
              <a:t>All Sailors serving on Active Duty greater than 180 days are required to complete TAP requirements and meet Career Readiness Standards (CRS).</a:t>
            </a:r>
          </a:p>
          <a:p>
            <a:r>
              <a:rPr lang="en-US" dirty="0"/>
              <a:t>Five key components of TAP</a:t>
            </a:r>
          </a:p>
          <a:p>
            <a:pPr lvl="1"/>
            <a:r>
              <a:rPr lang="en-US" dirty="0"/>
              <a:t>Mandatory initial counseling/self-assessment at least </a:t>
            </a:r>
            <a:r>
              <a:rPr lang="en-US" b="1" dirty="0">
                <a:solidFill>
                  <a:schemeClr val="tx1"/>
                </a:solidFill>
              </a:rPr>
              <a:t>365 days prior to separation</a:t>
            </a:r>
          </a:p>
          <a:p>
            <a:pPr lvl="1"/>
            <a:r>
              <a:rPr lang="en-US" dirty="0"/>
              <a:t>Mandatory pre-separation counseling at least </a:t>
            </a:r>
            <a:r>
              <a:rPr lang="en-US" b="1" dirty="0">
                <a:solidFill>
                  <a:schemeClr val="tx1"/>
                </a:solidFill>
              </a:rPr>
              <a:t>365 days prior to separation</a:t>
            </a:r>
          </a:p>
          <a:p>
            <a:pPr lvl="1"/>
            <a:r>
              <a:rPr lang="en-US" dirty="0"/>
              <a:t>Mandatory TAP core curriculum (3 Days of class provided by FFSC or TAP Online Courses via tapevents.mil/courses)</a:t>
            </a:r>
          </a:p>
          <a:p>
            <a:pPr lvl="1"/>
            <a:r>
              <a:rPr lang="en-US" dirty="0"/>
              <a:t>Selection of two-day track (if not waived)</a:t>
            </a:r>
          </a:p>
          <a:p>
            <a:pPr lvl="1"/>
            <a:r>
              <a:rPr lang="en-US" dirty="0"/>
              <a:t>Mandatory Capstone- </a:t>
            </a:r>
            <a:r>
              <a:rPr lang="en-US" b="1" dirty="0">
                <a:solidFill>
                  <a:schemeClr val="tx1"/>
                </a:solidFill>
              </a:rPr>
              <a:t>Completed NLT 90 days prior to separation</a:t>
            </a:r>
          </a:p>
          <a:p>
            <a:endParaRPr lang="en-US" dirty="0"/>
          </a:p>
        </p:txBody>
      </p:sp>
      <p:grpSp>
        <p:nvGrpSpPr>
          <p:cNvPr id="4" name="Group 3"/>
          <p:cNvGrpSpPr/>
          <p:nvPr/>
        </p:nvGrpSpPr>
        <p:grpSpPr>
          <a:xfrm>
            <a:off x="443298" y="3941379"/>
            <a:ext cx="7345801" cy="1511225"/>
            <a:chOff x="635726" y="3526154"/>
            <a:chExt cx="7989943" cy="1846287"/>
          </a:xfrm>
        </p:grpSpPr>
        <p:sp>
          <p:nvSpPr>
            <p:cNvPr id="5" name="TextBox 4"/>
            <p:cNvSpPr txBox="1"/>
            <p:nvPr/>
          </p:nvSpPr>
          <p:spPr>
            <a:xfrm>
              <a:off x="635726" y="4366601"/>
              <a:ext cx="1097280" cy="1005840"/>
            </a:xfrm>
            <a:prstGeom prst="rect">
              <a:avLst/>
            </a:prstGeom>
            <a:solidFill>
              <a:schemeClr val="tx1"/>
            </a:solidFill>
          </p:spPr>
          <p:txBody>
            <a:bodyPr wrap="square" rtlCol="0" anchor="ctr" anchorCtr="1">
              <a:noAutofit/>
            </a:bodyPr>
            <a:lstStyle/>
            <a:p>
              <a:pPr algn="ctr"/>
              <a:r>
                <a:rPr lang="en-US" sz="1200" dirty="0">
                  <a:solidFill>
                    <a:srgbClr val="FFFEF9"/>
                  </a:solidFill>
                </a:rPr>
                <a:t>Self-Assessment &amp; Initial Counseling </a:t>
              </a:r>
            </a:p>
          </p:txBody>
        </p:sp>
        <p:sp>
          <p:nvSpPr>
            <p:cNvPr id="6" name="TextBox 5"/>
            <p:cNvSpPr txBox="1"/>
            <p:nvPr/>
          </p:nvSpPr>
          <p:spPr>
            <a:xfrm>
              <a:off x="2240280" y="4366601"/>
              <a:ext cx="1097280" cy="1005840"/>
            </a:xfrm>
            <a:prstGeom prst="rect">
              <a:avLst/>
            </a:prstGeom>
            <a:solidFill>
              <a:schemeClr val="tx1"/>
            </a:solidFill>
          </p:spPr>
          <p:txBody>
            <a:bodyPr wrap="square" rtlCol="0" anchor="ctr" anchorCtr="1">
              <a:normAutofit fontScale="70000" lnSpcReduction="20000"/>
            </a:bodyPr>
            <a:lstStyle/>
            <a:p>
              <a:pPr algn="ctr"/>
              <a:r>
                <a:rPr lang="en-US" dirty="0">
                  <a:solidFill>
                    <a:srgbClr val="FFFEF9"/>
                  </a:solidFill>
                </a:rPr>
                <a:t>Pre-Separation Counseling</a:t>
              </a:r>
            </a:p>
          </p:txBody>
        </p:sp>
        <p:sp>
          <p:nvSpPr>
            <p:cNvPr id="7" name="TextBox 6"/>
            <p:cNvSpPr txBox="1"/>
            <p:nvPr/>
          </p:nvSpPr>
          <p:spPr>
            <a:xfrm>
              <a:off x="3657600" y="4353898"/>
              <a:ext cx="1097280" cy="1005840"/>
            </a:xfrm>
            <a:prstGeom prst="rect">
              <a:avLst/>
            </a:prstGeom>
            <a:solidFill>
              <a:schemeClr val="tx1"/>
            </a:solidFill>
          </p:spPr>
          <p:txBody>
            <a:bodyPr wrap="square" rtlCol="0" anchor="ctr" anchorCtr="1">
              <a:noAutofit/>
            </a:bodyPr>
            <a:lstStyle/>
            <a:p>
              <a:pPr algn="ctr"/>
              <a:r>
                <a:rPr lang="en-US" sz="1400" dirty="0">
                  <a:solidFill>
                    <a:srgbClr val="FFFEF9"/>
                  </a:solidFill>
                </a:rPr>
                <a:t>DOD Transition Day</a:t>
              </a:r>
            </a:p>
          </p:txBody>
        </p:sp>
        <p:sp>
          <p:nvSpPr>
            <p:cNvPr id="8" name="TextBox 7"/>
            <p:cNvSpPr txBox="1"/>
            <p:nvPr/>
          </p:nvSpPr>
          <p:spPr>
            <a:xfrm>
              <a:off x="4882242" y="4353898"/>
              <a:ext cx="1189537" cy="1005840"/>
            </a:xfrm>
            <a:prstGeom prst="rect">
              <a:avLst/>
            </a:prstGeom>
            <a:solidFill>
              <a:schemeClr val="tx1"/>
            </a:solidFill>
          </p:spPr>
          <p:txBody>
            <a:bodyPr wrap="square" rtlCol="0" anchor="ctr" anchorCtr="1">
              <a:normAutofit fontScale="85000" lnSpcReduction="20000"/>
            </a:bodyPr>
            <a:lstStyle/>
            <a:p>
              <a:pPr algn="ctr"/>
              <a:r>
                <a:rPr lang="en-US" dirty="0">
                  <a:solidFill>
                    <a:srgbClr val="FFFEF9"/>
                  </a:solidFill>
                </a:rPr>
                <a:t>VA Benefits/</a:t>
              </a:r>
            </a:p>
            <a:p>
              <a:pPr algn="ctr"/>
              <a:r>
                <a:rPr lang="en-US" dirty="0">
                  <a:solidFill>
                    <a:srgbClr val="FFFEF9"/>
                  </a:solidFill>
                </a:rPr>
                <a:t>DOLEW Workshop</a:t>
              </a:r>
            </a:p>
          </p:txBody>
        </p:sp>
        <p:sp>
          <p:nvSpPr>
            <p:cNvPr id="9" name="TextBox 8"/>
            <p:cNvSpPr txBox="1"/>
            <p:nvPr/>
          </p:nvSpPr>
          <p:spPr>
            <a:xfrm>
              <a:off x="6245971" y="4353898"/>
              <a:ext cx="1097280" cy="1005841"/>
            </a:xfrm>
            <a:prstGeom prst="rect">
              <a:avLst/>
            </a:prstGeom>
            <a:solidFill>
              <a:schemeClr val="tx1"/>
            </a:solidFill>
          </p:spPr>
          <p:txBody>
            <a:bodyPr wrap="square" rtlCol="0" anchor="ctr" anchorCtr="1">
              <a:noAutofit/>
            </a:bodyPr>
            <a:lstStyle/>
            <a:p>
              <a:pPr algn="ctr"/>
              <a:r>
                <a:rPr lang="en-US" sz="1600" dirty="0">
                  <a:solidFill>
                    <a:srgbClr val="FFFEF9"/>
                  </a:solidFill>
                </a:rPr>
                <a:t>2-Day Career Track</a:t>
              </a:r>
            </a:p>
          </p:txBody>
        </p:sp>
        <p:sp>
          <p:nvSpPr>
            <p:cNvPr id="10" name="TextBox 9"/>
            <p:cNvSpPr txBox="1"/>
            <p:nvPr/>
          </p:nvSpPr>
          <p:spPr>
            <a:xfrm>
              <a:off x="7443378" y="4346864"/>
              <a:ext cx="1182291" cy="1005841"/>
            </a:xfrm>
            <a:prstGeom prst="rect">
              <a:avLst/>
            </a:prstGeom>
            <a:solidFill>
              <a:schemeClr val="tx1"/>
            </a:solidFill>
          </p:spPr>
          <p:txBody>
            <a:bodyPr wrap="square" rtlCol="0" anchor="ctr" anchorCtr="1">
              <a:noAutofit/>
            </a:bodyPr>
            <a:lstStyle/>
            <a:p>
              <a:pPr algn="ctr"/>
              <a:r>
                <a:rPr lang="en-US" sz="1300" dirty="0">
                  <a:solidFill>
                    <a:srgbClr val="FFFEF9"/>
                  </a:solidFill>
                </a:rPr>
                <a:t>CAPSTONE</a:t>
              </a:r>
            </a:p>
          </p:txBody>
        </p:sp>
        <p:sp>
          <p:nvSpPr>
            <p:cNvPr id="11" name="Left Brace 10"/>
            <p:cNvSpPr/>
            <p:nvPr/>
          </p:nvSpPr>
          <p:spPr>
            <a:xfrm rot="5400000">
              <a:off x="5228739" y="1553062"/>
              <a:ext cx="305771" cy="5295900"/>
            </a:xfrm>
            <a:prstGeom prst="leftBrace">
              <a:avLst>
                <a:gd name="adj1" fmla="val 15857"/>
                <a:gd name="adj2" fmla="val 50000"/>
              </a:avLst>
            </a:prstGeom>
            <a:ln w="5715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rgbClr val="E8B010"/>
                </a:solidFill>
              </a:endParaRPr>
            </a:p>
          </p:txBody>
        </p:sp>
        <p:sp>
          <p:nvSpPr>
            <p:cNvPr id="12" name="Left Brace 11"/>
            <p:cNvSpPr/>
            <p:nvPr/>
          </p:nvSpPr>
          <p:spPr>
            <a:xfrm rot="5400000">
              <a:off x="1042137" y="3814730"/>
              <a:ext cx="318474" cy="785269"/>
            </a:xfrm>
            <a:prstGeom prst="leftBrace">
              <a:avLst/>
            </a:prstGeom>
            <a:ln w="5715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rgbClr val="E8B010"/>
                </a:solidFill>
              </a:endParaRPr>
            </a:p>
          </p:txBody>
        </p:sp>
        <p:sp>
          <p:nvSpPr>
            <p:cNvPr id="13" name="TextBox 12"/>
            <p:cNvSpPr txBox="1"/>
            <p:nvPr/>
          </p:nvSpPr>
          <p:spPr>
            <a:xfrm>
              <a:off x="698454" y="3526154"/>
              <a:ext cx="1005840" cy="365760"/>
            </a:xfrm>
            <a:prstGeom prst="rect">
              <a:avLst/>
            </a:prstGeom>
            <a:noFill/>
          </p:spPr>
          <p:txBody>
            <a:bodyPr wrap="square" rtlCol="0" anchor="ctr" anchorCtr="1">
              <a:normAutofit fontScale="92500" lnSpcReduction="20000"/>
            </a:bodyPr>
            <a:lstStyle/>
            <a:p>
              <a:pPr algn="ctr"/>
              <a:r>
                <a:rPr lang="en-US" dirty="0">
                  <a:solidFill>
                    <a:srgbClr val="E8B010"/>
                  </a:solidFill>
                </a:rPr>
                <a:t>CCC</a:t>
              </a:r>
            </a:p>
          </p:txBody>
        </p:sp>
        <p:pic>
          <p:nvPicPr>
            <p:cNvPr id="14" name="Picture 13"/>
            <p:cNvPicPr>
              <a:picLocks noChangeAspect="1"/>
            </p:cNvPicPr>
            <p:nvPr/>
          </p:nvPicPr>
          <p:blipFill>
            <a:blip r:embed="rId3"/>
            <a:stretch>
              <a:fillRect/>
            </a:stretch>
          </p:blipFill>
          <p:spPr>
            <a:xfrm>
              <a:off x="2275214" y="3541593"/>
              <a:ext cx="6212820" cy="431594"/>
            </a:xfrm>
            <a:prstGeom prst="rect">
              <a:avLst/>
            </a:prstGeom>
          </p:spPr>
        </p:pic>
      </p:grpSp>
      <p:sp>
        <p:nvSpPr>
          <p:cNvPr id="15" name="TextBox 14"/>
          <p:cNvSpPr txBox="1"/>
          <p:nvPr/>
        </p:nvSpPr>
        <p:spPr>
          <a:xfrm>
            <a:off x="6702123" y="5458704"/>
            <a:ext cx="1563304" cy="567218"/>
          </a:xfrm>
          <a:prstGeom prst="rect">
            <a:avLst/>
          </a:prstGeom>
          <a:noFill/>
        </p:spPr>
        <p:txBody>
          <a:bodyPr wrap="square" rtlCol="0" anchor="t" anchorCtr="0">
            <a:normAutofit/>
          </a:bodyPr>
          <a:lstStyle/>
          <a:p>
            <a:pPr marL="91440" indent="-91440">
              <a:buFont typeface="Arial" panose="020B0604020202020204" pitchFamily="34" charset="0"/>
              <a:buChar char="•"/>
            </a:pPr>
            <a:r>
              <a:rPr lang="en-US" sz="1000" dirty="0">
                <a:solidFill>
                  <a:srgbClr val="FFFEF9"/>
                </a:solidFill>
              </a:rPr>
              <a:t>Must be completed no later than </a:t>
            </a:r>
            <a:r>
              <a:rPr lang="en-US" sz="1000" b="1" dirty="0">
                <a:solidFill>
                  <a:srgbClr val="FFFEF9"/>
                </a:solidFill>
              </a:rPr>
              <a:t>90 days prior </a:t>
            </a:r>
            <a:r>
              <a:rPr lang="en-US" sz="1000" dirty="0">
                <a:solidFill>
                  <a:srgbClr val="FFFEF9"/>
                </a:solidFill>
              </a:rPr>
              <a:t>to separation</a:t>
            </a:r>
          </a:p>
          <a:p>
            <a:pPr marL="91440" indent="-91440">
              <a:buFont typeface="Arial" panose="020B0604020202020204" pitchFamily="34" charset="0"/>
              <a:buChar char="•"/>
            </a:pPr>
            <a:endParaRPr lang="en-US" sz="1100" dirty="0">
              <a:solidFill>
                <a:srgbClr val="FFFEF9"/>
              </a:solidFill>
            </a:endParaRPr>
          </a:p>
        </p:txBody>
      </p:sp>
      <p:sp>
        <p:nvSpPr>
          <p:cNvPr id="16" name="TextBox 15"/>
          <p:cNvSpPr txBox="1"/>
          <p:nvPr/>
        </p:nvSpPr>
        <p:spPr>
          <a:xfrm>
            <a:off x="5523993" y="5431957"/>
            <a:ext cx="1383050" cy="1146989"/>
          </a:xfrm>
          <a:prstGeom prst="rect">
            <a:avLst/>
          </a:prstGeom>
          <a:noFill/>
        </p:spPr>
        <p:txBody>
          <a:bodyPr wrap="square" rtlCol="0" anchor="t" anchorCtr="0">
            <a:noAutofit/>
          </a:bodyPr>
          <a:lstStyle/>
          <a:p>
            <a:r>
              <a:rPr lang="en-US" sz="1100" dirty="0">
                <a:solidFill>
                  <a:srgbClr val="FFFEF9"/>
                </a:solidFill>
              </a:rPr>
              <a:t>    </a:t>
            </a:r>
            <a:r>
              <a:rPr lang="en-US" sz="900" dirty="0">
                <a:solidFill>
                  <a:srgbClr val="FFFEF9"/>
                </a:solidFill>
              </a:rPr>
              <a:t>DAY 4 &amp; 5</a:t>
            </a:r>
          </a:p>
          <a:p>
            <a:r>
              <a:rPr lang="en-US" sz="900" dirty="0">
                <a:solidFill>
                  <a:srgbClr val="FFFEF9"/>
                </a:solidFill>
              </a:rPr>
              <a:t>• Employment Track</a:t>
            </a:r>
            <a:br>
              <a:rPr lang="en-US" sz="900" dirty="0">
                <a:solidFill>
                  <a:srgbClr val="FFFEF9"/>
                </a:solidFill>
              </a:rPr>
            </a:br>
            <a:r>
              <a:rPr lang="en-US" sz="900" dirty="0">
                <a:solidFill>
                  <a:srgbClr val="FFFEF9"/>
                </a:solidFill>
              </a:rPr>
              <a:t>• Education Track</a:t>
            </a:r>
            <a:br>
              <a:rPr lang="en-US" sz="900" dirty="0">
                <a:solidFill>
                  <a:srgbClr val="FFFEF9"/>
                </a:solidFill>
              </a:rPr>
            </a:br>
            <a:r>
              <a:rPr lang="en-US" sz="900" dirty="0">
                <a:solidFill>
                  <a:srgbClr val="FFFEF9"/>
                </a:solidFill>
              </a:rPr>
              <a:t>• Vocational Track</a:t>
            </a:r>
            <a:br>
              <a:rPr lang="en-US" sz="900" dirty="0">
                <a:solidFill>
                  <a:srgbClr val="FFFEF9"/>
                </a:solidFill>
              </a:rPr>
            </a:br>
            <a:r>
              <a:rPr lang="en-US" sz="900" dirty="0">
                <a:solidFill>
                  <a:srgbClr val="FFFEF9"/>
                </a:solidFill>
              </a:rPr>
              <a:t>• Entrepreneurship Track</a:t>
            </a:r>
          </a:p>
        </p:txBody>
      </p:sp>
      <p:sp>
        <p:nvSpPr>
          <p:cNvPr id="17" name="TextBox 16"/>
          <p:cNvSpPr txBox="1"/>
          <p:nvPr/>
        </p:nvSpPr>
        <p:spPr>
          <a:xfrm>
            <a:off x="4322424" y="5438975"/>
            <a:ext cx="1264024" cy="1237982"/>
          </a:xfrm>
          <a:prstGeom prst="rect">
            <a:avLst/>
          </a:prstGeom>
          <a:noFill/>
        </p:spPr>
        <p:txBody>
          <a:bodyPr wrap="square" rtlCol="0" anchor="t" anchorCtr="0">
            <a:normAutofit/>
          </a:bodyPr>
          <a:lstStyle/>
          <a:p>
            <a:pPr algn="ctr"/>
            <a:r>
              <a:rPr lang="en-US" sz="900" dirty="0">
                <a:solidFill>
                  <a:srgbClr val="FFFEF9"/>
                </a:solidFill>
              </a:rPr>
              <a:t>DAY 3</a:t>
            </a:r>
          </a:p>
          <a:p>
            <a:pPr marL="91440" indent="-91440">
              <a:buFont typeface="Arial" panose="020B0604020202020204" pitchFamily="34" charset="0"/>
              <a:buChar char="•"/>
            </a:pPr>
            <a:r>
              <a:rPr lang="en-US" sz="900" dirty="0">
                <a:solidFill>
                  <a:srgbClr val="FFFEF9"/>
                </a:solidFill>
              </a:rPr>
              <a:t>Mandatory</a:t>
            </a:r>
          </a:p>
          <a:p>
            <a:pPr marL="91440" indent="-91440">
              <a:buFont typeface="Arial" panose="020B0604020202020204" pitchFamily="34" charset="0"/>
              <a:buChar char="•"/>
            </a:pPr>
            <a:r>
              <a:rPr lang="en-US" sz="900" dirty="0">
                <a:solidFill>
                  <a:srgbClr val="FFFEF9"/>
                </a:solidFill>
              </a:rPr>
              <a:t>VA Benefits</a:t>
            </a:r>
          </a:p>
          <a:p>
            <a:pPr marL="91440" indent="-91440">
              <a:buFont typeface="Arial" panose="020B0604020202020204" pitchFamily="34" charset="0"/>
              <a:buChar char="•"/>
            </a:pPr>
            <a:r>
              <a:rPr lang="en-US" sz="900" dirty="0">
                <a:solidFill>
                  <a:srgbClr val="FFFEF9"/>
                </a:solidFill>
              </a:rPr>
              <a:t>Department of Labor Employment Workshop</a:t>
            </a:r>
          </a:p>
          <a:p>
            <a:pPr marL="91440" indent="-91440">
              <a:buFont typeface="Arial" panose="020B0604020202020204" pitchFamily="34" charset="0"/>
              <a:buChar char="•"/>
            </a:pPr>
            <a:endParaRPr lang="en-US" sz="1100" dirty="0">
              <a:solidFill>
                <a:srgbClr val="FFFEF9"/>
              </a:solidFill>
            </a:endParaRPr>
          </a:p>
          <a:p>
            <a:pPr marL="91440" indent="-91440">
              <a:buFont typeface="Arial" panose="020B0604020202020204" pitchFamily="34" charset="0"/>
              <a:buChar char="•"/>
            </a:pPr>
            <a:endParaRPr lang="en-US" sz="1100" dirty="0">
              <a:solidFill>
                <a:srgbClr val="FFFEF9"/>
              </a:solidFill>
            </a:endParaRPr>
          </a:p>
        </p:txBody>
      </p:sp>
      <p:sp>
        <p:nvSpPr>
          <p:cNvPr id="18" name="TextBox 17"/>
          <p:cNvSpPr txBox="1"/>
          <p:nvPr/>
        </p:nvSpPr>
        <p:spPr>
          <a:xfrm>
            <a:off x="3069133" y="5436450"/>
            <a:ext cx="1366156" cy="988295"/>
          </a:xfrm>
          <a:prstGeom prst="rect">
            <a:avLst/>
          </a:prstGeom>
          <a:noFill/>
        </p:spPr>
        <p:txBody>
          <a:bodyPr wrap="square" rtlCol="0" anchor="t" anchorCtr="0">
            <a:normAutofit/>
          </a:bodyPr>
          <a:lstStyle/>
          <a:p>
            <a:pPr algn="ctr"/>
            <a:r>
              <a:rPr lang="en-US" sz="900" dirty="0">
                <a:solidFill>
                  <a:srgbClr val="FFFEF9"/>
                </a:solidFill>
              </a:rPr>
              <a:t>DAY 2</a:t>
            </a:r>
          </a:p>
          <a:p>
            <a:pPr marL="91440" indent="-91440">
              <a:buFont typeface="Arial" panose="020B0604020202020204" pitchFamily="34" charset="0"/>
              <a:buChar char="•"/>
            </a:pPr>
            <a:r>
              <a:rPr lang="en-US" sz="900" dirty="0">
                <a:solidFill>
                  <a:srgbClr val="FFFEF9"/>
                </a:solidFill>
              </a:rPr>
              <a:t>Mandatory</a:t>
            </a:r>
          </a:p>
          <a:p>
            <a:pPr marL="91440" indent="-91440">
              <a:buFont typeface="Arial" panose="020B0604020202020204" pitchFamily="34" charset="0"/>
              <a:buChar char="•"/>
            </a:pPr>
            <a:r>
              <a:rPr lang="en-US" sz="900" dirty="0">
                <a:solidFill>
                  <a:srgbClr val="FFFEF9"/>
                </a:solidFill>
              </a:rPr>
              <a:t>My Transition</a:t>
            </a:r>
          </a:p>
          <a:p>
            <a:pPr marL="91440" indent="-91440">
              <a:buFont typeface="Arial" panose="020B0604020202020204" pitchFamily="34" charset="0"/>
              <a:buChar char="•"/>
            </a:pPr>
            <a:r>
              <a:rPr lang="en-US" sz="900" dirty="0">
                <a:solidFill>
                  <a:srgbClr val="FFFEF9"/>
                </a:solidFill>
              </a:rPr>
              <a:t>Military Occupational Code Crosswalk</a:t>
            </a:r>
          </a:p>
          <a:p>
            <a:pPr marL="91440" indent="-91440">
              <a:buFont typeface="Arial" panose="020B0604020202020204" pitchFamily="34" charset="0"/>
              <a:buChar char="•"/>
            </a:pPr>
            <a:r>
              <a:rPr lang="en-US" sz="900" dirty="0">
                <a:solidFill>
                  <a:srgbClr val="FFFEF9"/>
                </a:solidFill>
              </a:rPr>
              <a:t>Financial Planning</a:t>
            </a:r>
          </a:p>
          <a:p>
            <a:pPr marL="91440" indent="-91440">
              <a:buFont typeface="Arial" panose="020B0604020202020204" pitchFamily="34" charset="0"/>
              <a:buChar char="•"/>
            </a:pPr>
            <a:endParaRPr lang="en-US" sz="1100" dirty="0">
              <a:solidFill>
                <a:srgbClr val="FFFEF9"/>
              </a:solidFill>
            </a:endParaRPr>
          </a:p>
        </p:txBody>
      </p:sp>
      <p:sp>
        <p:nvSpPr>
          <p:cNvPr id="19" name="TextBox 18"/>
          <p:cNvSpPr txBox="1"/>
          <p:nvPr/>
        </p:nvSpPr>
        <p:spPr>
          <a:xfrm>
            <a:off x="1866491" y="5436450"/>
            <a:ext cx="1135338" cy="988295"/>
          </a:xfrm>
          <a:prstGeom prst="rect">
            <a:avLst/>
          </a:prstGeom>
          <a:noFill/>
        </p:spPr>
        <p:txBody>
          <a:bodyPr wrap="square" rtlCol="0" anchor="t" anchorCtr="0">
            <a:normAutofit lnSpcReduction="10000"/>
          </a:bodyPr>
          <a:lstStyle/>
          <a:p>
            <a:pPr algn="ctr"/>
            <a:r>
              <a:rPr lang="en-US" sz="900" dirty="0">
                <a:solidFill>
                  <a:srgbClr val="FFFEF9"/>
                </a:solidFill>
              </a:rPr>
              <a:t>DAY 1</a:t>
            </a:r>
          </a:p>
          <a:p>
            <a:pPr marL="91440" indent="-91440">
              <a:buFont typeface="Arial" panose="020B0604020202020204" pitchFamily="34" charset="0"/>
              <a:buChar char="•"/>
            </a:pPr>
            <a:r>
              <a:rPr lang="en-US" sz="1000" dirty="0">
                <a:solidFill>
                  <a:srgbClr val="FFFEF9"/>
                </a:solidFill>
              </a:rPr>
              <a:t>Mandatory</a:t>
            </a:r>
          </a:p>
          <a:p>
            <a:pPr marL="91440" indent="-91440">
              <a:buFont typeface="Arial" panose="020B0604020202020204" pitchFamily="34" charset="0"/>
              <a:buChar char="•"/>
            </a:pPr>
            <a:r>
              <a:rPr lang="en-US" sz="1000" dirty="0">
                <a:solidFill>
                  <a:srgbClr val="FFFEF9"/>
                </a:solidFill>
              </a:rPr>
              <a:t>Completed </a:t>
            </a:r>
            <a:r>
              <a:rPr lang="en-US" sz="1000" b="1" dirty="0">
                <a:solidFill>
                  <a:srgbClr val="FFFEF9"/>
                </a:solidFill>
              </a:rPr>
              <a:t>365 days</a:t>
            </a:r>
            <a:r>
              <a:rPr lang="en-US" sz="1000" dirty="0">
                <a:solidFill>
                  <a:srgbClr val="FFFEF9"/>
                </a:solidFill>
              </a:rPr>
              <a:t> from separation</a:t>
            </a:r>
          </a:p>
          <a:p>
            <a:pPr marL="91440" indent="-91440">
              <a:buFont typeface="Arial" panose="020B0604020202020204" pitchFamily="34" charset="0"/>
              <a:buChar char="•"/>
            </a:pPr>
            <a:endParaRPr lang="en-US" sz="1100" dirty="0">
              <a:solidFill>
                <a:srgbClr val="FFFEF9"/>
              </a:solidFill>
            </a:endParaRPr>
          </a:p>
        </p:txBody>
      </p:sp>
      <p:sp>
        <p:nvSpPr>
          <p:cNvPr id="20" name="TextBox 19"/>
          <p:cNvSpPr txBox="1"/>
          <p:nvPr/>
        </p:nvSpPr>
        <p:spPr>
          <a:xfrm>
            <a:off x="391168" y="5436450"/>
            <a:ext cx="1113077" cy="871753"/>
          </a:xfrm>
          <a:prstGeom prst="rect">
            <a:avLst/>
          </a:prstGeom>
          <a:noFill/>
        </p:spPr>
        <p:txBody>
          <a:bodyPr wrap="square" rtlCol="0" anchor="t" anchorCtr="0">
            <a:normAutofit/>
          </a:bodyPr>
          <a:lstStyle/>
          <a:p>
            <a:pPr marL="91440" indent="-91440">
              <a:buFont typeface="Arial" panose="020B0604020202020204" pitchFamily="34" charset="0"/>
              <a:buChar char="•"/>
            </a:pPr>
            <a:r>
              <a:rPr lang="en-US" sz="1000" dirty="0">
                <a:solidFill>
                  <a:srgbClr val="FFFEF9"/>
                </a:solidFill>
              </a:rPr>
              <a:t>Mandatory</a:t>
            </a:r>
          </a:p>
          <a:p>
            <a:pPr marL="91440" indent="-91440">
              <a:buFont typeface="Arial" panose="020B0604020202020204" pitchFamily="34" charset="0"/>
              <a:buChar char="•"/>
            </a:pPr>
            <a:r>
              <a:rPr lang="en-US" sz="1000" dirty="0">
                <a:solidFill>
                  <a:srgbClr val="FFFEF9"/>
                </a:solidFill>
              </a:rPr>
              <a:t>Completed </a:t>
            </a:r>
            <a:r>
              <a:rPr lang="en-US" sz="1000" b="1" dirty="0">
                <a:solidFill>
                  <a:srgbClr val="FFFEF9"/>
                </a:solidFill>
              </a:rPr>
              <a:t>365 days</a:t>
            </a:r>
            <a:r>
              <a:rPr lang="en-US" sz="1000" dirty="0">
                <a:solidFill>
                  <a:srgbClr val="FFFEF9"/>
                </a:solidFill>
              </a:rPr>
              <a:t> from separation</a:t>
            </a:r>
          </a:p>
        </p:txBody>
      </p:sp>
    </p:spTree>
    <p:extLst>
      <p:ext uri="{BB962C8B-B14F-4D97-AF65-F5344CB8AC3E}">
        <p14:creationId xmlns:p14="http://schemas.microsoft.com/office/powerpoint/2010/main" val="100461686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Career Readiness Standards</a:t>
            </a:r>
          </a:p>
        </p:txBody>
      </p:sp>
      <p:sp>
        <p:nvSpPr>
          <p:cNvPr id="3" name="Content Placeholder 2"/>
          <p:cNvSpPr>
            <a:spLocks noGrp="1"/>
          </p:cNvSpPr>
          <p:nvPr>
            <p:ph idx="1"/>
          </p:nvPr>
        </p:nvSpPr>
        <p:spPr>
          <a:xfrm>
            <a:off x="683172" y="2364828"/>
            <a:ext cx="7945821" cy="3564265"/>
          </a:xfrm>
        </p:spPr>
        <p:txBody>
          <a:bodyPr>
            <a:normAutofit fontScale="92500" lnSpcReduction="10000"/>
          </a:bodyPr>
          <a:lstStyle/>
          <a:p>
            <a:r>
              <a:rPr lang="en-US" dirty="0"/>
              <a:t>Self-Assessment/Individual Transition Plan</a:t>
            </a:r>
          </a:p>
          <a:p>
            <a:r>
              <a:rPr lang="en-US" dirty="0"/>
              <a:t>Post-Transition Financial Plan</a:t>
            </a:r>
          </a:p>
          <a:p>
            <a:r>
              <a:rPr lang="en-US" dirty="0" err="1"/>
              <a:t>eBenefits</a:t>
            </a:r>
            <a:r>
              <a:rPr lang="en-US" dirty="0"/>
              <a:t> registration</a:t>
            </a:r>
          </a:p>
          <a:p>
            <a:r>
              <a:rPr lang="en-US" dirty="0"/>
              <a:t>Continuum of Military Service brief (active duty only)</a:t>
            </a:r>
          </a:p>
          <a:p>
            <a:r>
              <a:rPr lang="en-US" dirty="0"/>
              <a:t>Gap Analysis or verification of employment</a:t>
            </a:r>
          </a:p>
          <a:p>
            <a:r>
              <a:rPr lang="en-US" dirty="0"/>
              <a:t>Completed Resume or provide verification of employment (based on track selection)</a:t>
            </a:r>
          </a:p>
          <a:p>
            <a:r>
              <a:rPr lang="en-US" dirty="0"/>
              <a:t>Comparison of Technical Instructions (based on track selection)</a:t>
            </a:r>
          </a:p>
          <a:p>
            <a:r>
              <a:rPr lang="en-US" dirty="0"/>
              <a:t>Comparison of College/Universities (based on track selection)</a:t>
            </a:r>
          </a:p>
        </p:txBody>
      </p:sp>
      <p:sp>
        <p:nvSpPr>
          <p:cNvPr id="4" name="TextBox 3"/>
          <p:cNvSpPr txBox="1"/>
          <p:nvPr/>
        </p:nvSpPr>
        <p:spPr>
          <a:xfrm>
            <a:off x="325821" y="1240221"/>
            <a:ext cx="8198069" cy="923330"/>
          </a:xfrm>
          <a:prstGeom prst="rect">
            <a:avLst/>
          </a:prstGeom>
          <a:noFill/>
        </p:spPr>
        <p:txBody>
          <a:bodyPr wrap="square" rtlCol="0">
            <a:spAutoFit/>
          </a:bodyPr>
          <a:lstStyle/>
          <a:p>
            <a:r>
              <a:rPr lang="en-US" dirty="0">
                <a:solidFill>
                  <a:schemeClr val="bg2"/>
                </a:solidFill>
              </a:rPr>
              <a:t>Purpose: To evaluate service members preparedness to successfully transition from a military to civilian career and to validate the they have met appropriate CRS based on the goals they intend to pursue after active duty service. </a:t>
            </a:r>
          </a:p>
        </p:txBody>
      </p:sp>
    </p:spTree>
    <p:extLst>
      <p:ext uri="{BB962C8B-B14F-4D97-AF65-F5344CB8AC3E}">
        <p14:creationId xmlns:p14="http://schemas.microsoft.com/office/powerpoint/2010/main" val="168637486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5003" y="174519"/>
            <a:ext cx="7419578" cy="792433"/>
          </a:xfrm>
        </p:spPr>
        <p:txBody>
          <a:bodyPr>
            <a:normAutofit/>
          </a:bodyPr>
          <a:lstStyle/>
          <a:p>
            <a:r>
              <a:rPr lang="en-US" dirty="0"/>
              <a:t>8 Year Military Service Obligation (MSO)</a:t>
            </a:r>
          </a:p>
        </p:txBody>
      </p:sp>
      <p:sp>
        <p:nvSpPr>
          <p:cNvPr id="3" name="Content Placeholder 2"/>
          <p:cNvSpPr>
            <a:spLocks noGrp="1"/>
          </p:cNvSpPr>
          <p:nvPr>
            <p:ph idx="1"/>
          </p:nvPr>
        </p:nvSpPr>
        <p:spPr>
          <a:xfrm>
            <a:off x="189186" y="1422591"/>
            <a:ext cx="8860221" cy="4631368"/>
          </a:xfrm>
        </p:spPr>
        <p:txBody>
          <a:bodyPr vert="horz" lIns="91440" tIns="45720" rIns="91440" bIns="45720" rtlCol="0" anchor="t">
            <a:normAutofit/>
          </a:bodyPr>
          <a:lstStyle/>
          <a:p>
            <a:r>
              <a:rPr lang="en-US" sz="2000" dirty="0"/>
              <a:t>Personnel incur an 8 year MSO upon initial entry into any of the Armed Forces. This MSO can be accomplished by completing 8 years on active duty, inactive duty or a combination of both.</a:t>
            </a:r>
          </a:p>
          <a:p>
            <a:endParaRPr lang="en-US" sz="2000" dirty="0"/>
          </a:p>
          <a:p>
            <a:r>
              <a:rPr lang="en-US" sz="2000" dirty="0"/>
              <a:t>Sailors that meet or exceed 8 years on active duty can still affiliate with the reserves and may reenlist with a reserve contract upon affiliation.</a:t>
            </a:r>
            <a:endParaRPr lang="en-US" sz="2000" dirty="0">
              <a:ea typeface="Tahoma"/>
              <a:cs typeface="Tahoma"/>
            </a:endParaRPr>
          </a:p>
          <a:p>
            <a:pPr lvl="1"/>
            <a:endParaRPr lang="en-US" sz="1400" dirty="0"/>
          </a:p>
          <a:p>
            <a:pPr marL="0" indent="0">
              <a:lnSpc>
                <a:spcPct val="100000"/>
              </a:lnSpc>
              <a:spcBef>
                <a:spcPts val="0"/>
              </a:spcBef>
              <a:buNone/>
            </a:pPr>
            <a:endParaRPr lang="en-US" sz="800" dirty="0"/>
          </a:p>
          <a:p>
            <a:r>
              <a:rPr lang="en-US" sz="2000" dirty="0"/>
              <a:t>MSO obligation is determined by the Initial Entry to Military Service (DIEMS).  DIEMS can be found on the Sailor’s DD Form 4 in their OMPF.</a:t>
            </a:r>
          </a:p>
          <a:p>
            <a:endParaRPr lang="en-US" sz="2000" dirty="0"/>
          </a:p>
          <a:p>
            <a:pPr lvl="1"/>
            <a:r>
              <a:rPr lang="en-US" sz="2000" dirty="0"/>
              <a:t>The Navy’s MSO for those who entered prior to 1 October 2020, is        4 years active with 4 years in the IRR.</a:t>
            </a:r>
          </a:p>
          <a:p>
            <a:pPr lvl="2"/>
            <a:r>
              <a:rPr lang="en-US" sz="1600" dirty="0"/>
              <a:t>Member may elect to affiliate with the SELRES but otherwise they are automatically transferred to the IRR after EAOS.</a:t>
            </a:r>
          </a:p>
          <a:p>
            <a:pPr marL="685800" lvl="2" indent="0">
              <a:lnSpc>
                <a:spcPct val="100000"/>
              </a:lnSpc>
              <a:spcBef>
                <a:spcPts val="0"/>
              </a:spcBef>
              <a:buNone/>
            </a:pPr>
            <a:endParaRPr lang="en-US" sz="800" dirty="0"/>
          </a:p>
          <a:p>
            <a:pPr marL="342900" lvl="1" indent="0">
              <a:buNone/>
            </a:pPr>
            <a:endParaRPr lang="en-US" sz="2000" dirty="0"/>
          </a:p>
        </p:txBody>
      </p:sp>
      <p:sp>
        <p:nvSpPr>
          <p:cNvPr id="4" name="TextBox 3"/>
          <p:cNvSpPr txBox="1"/>
          <p:nvPr/>
        </p:nvSpPr>
        <p:spPr>
          <a:xfrm>
            <a:off x="189186" y="966952"/>
            <a:ext cx="7493876" cy="707886"/>
          </a:xfrm>
          <a:prstGeom prst="rect">
            <a:avLst/>
          </a:prstGeom>
          <a:noFill/>
        </p:spPr>
        <p:txBody>
          <a:bodyPr wrap="square" rtlCol="0">
            <a:spAutoFit/>
          </a:bodyPr>
          <a:lstStyle/>
          <a:p>
            <a:r>
              <a:rPr lang="en-US" sz="2000" dirty="0">
                <a:solidFill>
                  <a:schemeClr val="bg2"/>
                </a:solidFill>
              </a:rPr>
              <a:t>References: MILPERSMAN 1100-011</a:t>
            </a:r>
          </a:p>
          <a:p>
            <a:r>
              <a:rPr lang="en-US" sz="2000" dirty="0">
                <a:solidFill>
                  <a:schemeClr val="bg2"/>
                </a:solidFill>
              </a:rPr>
              <a:t>                  </a:t>
            </a:r>
          </a:p>
        </p:txBody>
      </p:sp>
    </p:spTree>
    <p:extLst>
      <p:ext uri="{BB962C8B-B14F-4D97-AF65-F5344CB8AC3E}">
        <p14:creationId xmlns:p14="http://schemas.microsoft.com/office/powerpoint/2010/main" val="153180262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29206"/>
            <a:ext cx="6592465" cy="947953"/>
          </a:xfrm>
        </p:spPr>
        <p:txBody>
          <a:bodyPr/>
          <a:lstStyle/>
          <a:p>
            <a:r>
              <a:rPr lang="en-US" dirty="0"/>
              <a:t>4-2-2 Military Service Obligation</a:t>
            </a:r>
          </a:p>
        </p:txBody>
      </p:sp>
      <p:sp>
        <p:nvSpPr>
          <p:cNvPr id="3" name="Content Placeholder 2"/>
          <p:cNvSpPr>
            <a:spLocks noGrp="1"/>
          </p:cNvSpPr>
          <p:nvPr>
            <p:ph idx="1"/>
          </p:nvPr>
        </p:nvSpPr>
        <p:spPr>
          <a:xfrm>
            <a:off x="359215" y="2125112"/>
            <a:ext cx="7886700" cy="4101350"/>
          </a:xfrm>
        </p:spPr>
        <p:txBody>
          <a:bodyPr vert="horz" lIns="91440" tIns="45720" rIns="91440" bIns="45720" rtlCol="0" anchor="t">
            <a:normAutofit lnSpcReduction="10000"/>
          </a:bodyPr>
          <a:lstStyle/>
          <a:p>
            <a:r>
              <a:rPr lang="en-US" dirty="0"/>
              <a:t>DIEMS on or after 1 October 2020, the new MSO requirement is 4-2-2. </a:t>
            </a:r>
          </a:p>
          <a:p>
            <a:pPr lvl="1"/>
            <a:r>
              <a:rPr lang="en-US" dirty="0"/>
              <a:t>4 years active, 2 years </a:t>
            </a:r>
            <a:r>
              <a:rPr lang="en-US" b="1" u="sng" dirty="0"/>
              <a:t>MANDATORY</a:t>
            </a:r>
            <a:r>
              <a:rPr lang="en-US" dirty="0"/>
              <a:t> SELRES obligation, 2 years IRR.</a:t>
            </a:r>
          </a:p>
          <a:p>
            <a:pPr lvl="1"/>
            <a:r>
              <a:rPr lang="en-US" dirty="0"/>
              <a:t>Sailors that extend or reenlist past 6 years, will not be required to affiliate in the SELRES but may elect to.</a:t>
            </a:r>
            <a:endParaRPr lang="en-US" dirty="0">
              <a:ea typeface="Tahoma"/>
              <a:cs typeface="Tahoma"/>
            </a:endParaRPr>
          </a:p>
          <a:p>
            <a:pPr lvl="1"/>
            <a:r>
              <a:rPr lang="en-US" dirty="0"/>
              <a:t>If a Sailor completes more than 4 years but less than 6 years, they will have that time adjusted. (i.e. Sailor is on active duty for 4.5 years, they will do 1.5 years in the SELRES and 2 years in the IRR).</a:t>
            </a:r>
          </a:p>
          <a:p>
            <a:pPr lvl="1"/>
            <a:r>
              <a:rPr lang="en-US" dirty="0"/>
              <a:t>Career Waypoint will be utilized starting at 10 months prior to SEAOS and up to 4 months to their SEAOS.</a:t>
            </a:r>
            <a:endParaRPr lang="en-US" dirty="0">
              <a:ea typeface="Tahoma"/>
              <a:cs typeface="Tahoma"/>
            </a:endParaRPr>
          </a:p>
          <a:p>
            <a:pPr lvl="1"/>
            <a:r>
              <a:rPr lang="en-US" dirty="0"/>
              <a:t>Sailor’s whose ratings are not available in the SELRES are not required to affiliate with the SELRES and may transfer into the IRR or request conversion to a rate within the SELRES they qualify for.</a:t>
            </a:r>
          </a:p>
          <a:p>
            <a:pPr lvl="1"/>
            <a:endParaRPr lang="en-US" dirty="0">
              <a:ea typeface="Tahoma"/>
              <a:cs typeface="Tahoma"/>
            </a:endParaRPr>
          </a:p>
          <a:p>
            <a:pPr marL="342900" lvl="1" indent="0">
              <a:buNone/>
            </a:pPr>
            <a:r>
              <a:rPr lang="en-US" dirty="0">
                <a:solidFill>
                  <a:srgbClr val="FFC000"/>
                </a:solidFill>
                <a:ea typeface="Tahoma"/>
                <a:cs typeface="Tahoma"/>
              </a:rPr>
              <a:t>**Sailors enlisted under a PACT contract do not fall under 4-2-2**</a:t>
            </a:r>
          </a:p>
        </p:txBody>
      </p:sp>
      <p:sp>
        <p:nvSpPr>
          <p:cNvPr id="4" name="TextBox 3"/>
          <p:cNvSpPr txBox="1"/>
          <p:nvPr/>
        </p:nvSpPr>
        <p:spPr>
          <a:xfrm>
            <a:off x="525517" y="1177159"/>
            <a:ext cx="4879862" cy="769441"/>
          </a:xfrm>
          <a:prstGeom prst="rect">
            <a:avLst/>
          </a:prstGeom>
          <a:noFill/>
        </p:spPr>
        <p:txBody>
          <a:bodyPr wrap="none" lIns="91440" tIns="45720" rIns="91440" bIns="45720" rtlCol="0" anchor="t">
            <a:spAutoFit/>
          </a:bodyPr>
          <a:lstStyle/>
          <a:p>
            <a:r>
              <a:rPr lang="en-US" sz="2200" dirty="0">
                <a:solidFill>
                  <a:schemeClr val="bg2"/>
                </a:solidFill>
              </a:rPr>
              <a:t>References: NAVADMIN 303/23</a:t>
            </a:r>
          </a:p>
          <a:p>
            <a:r>
              <a:rPr lang="en-US" sz="2200" dirty="0">
                <a:solidFill>
                  <a:schemeClr val="bg2"/>
                </a:solidFill>
              </a:rPr>
              <a:t>                </a:t>
            </a:r>
            <a:r>
              <a:rPr lang="en-US" sz="900" dirty="0">
                <a:solidFill>
                  <a:schemeClr val="bg2"/>
                </a:solidFill>
              </a:rPr>
              <a:t>    </a:t>
            </a:r>
            <a:r>
              <a:rPr lang="en-US" sz="2200" dirty="0">
                <a:solidFill>
                  <a:schemeClr val="bg2"/>
                </a:solidFill>
              </a:rPr>
              <a:t>MILPERSMAN 1306-1501</a:t>
            </a:r>
            <a:endParaRPr lang="en-US" sz="2200" dirty="0">
              <a:solidFill>
                <a:schemeClr val="bg2"/>
              </a:solidFill>
              <a:ea typeface="Tahoma"/>
              <a:cs typeface="Tahoma"/>
            </a:endParaRPr>
          </a:p>
        </p:txBody>
      </p:sp>
    </p:spTree>
    <p:extLst>
      <p:ext uri="{BB962C8B-B14F-4D97-AF65-F5344CB8AC3E}">
        <p14:creationId xmlns:p14="http://schemas.microsoft.com/office/powerpoint/2010/main" val="1779824101"/>
      </p:ext>
    </p:extLst>
  </p:cSld>
  <p:clrMapOvr>
    <a:masterClrMapping/>
  </p:clrMapOvr>
</p:sld>
</file>

<file path=ppt/theme/theme1.xml><?xml version="1.0" encoding="utf-8"?>
<a:theme xmlns:a="http://schemas.openxmlformats.org/drawingml/2006/main" name="1_fbts2">
  <a:themeElements>
    <a:clrScheme name="Custom 2">
      <a:dk1>
        <a:srgbClr val="E8B010"/>
      </a:dk1>
      <a:lt1>
        <a:srgbClr val="022A3A"/>
      </a:lt1>
      <a:dk2>
        <a:srgbClr val="E8B010"/>
      </a:dk2>
      <a:lt2>
        <a:srgbClr val="FFFEF9"/>
      </a:lt2>
      <a:accent1>
        <a:srgbClr val="000000"/>
      </a:accent1>
      <a:accent2>
        <a:srgbClr val="C6CCD0"/>
      </a:accent2>
      <a:accent3>
        <a:srgbClr val="FFFEF9"/>
      </a:accent3>
      <a:accent4>
        <a:srgbClr val="E8B010"/>
      </a:accent4>
      <a:accent5>
        <a:srgbClr val="0076A9"/>
      </a:accent5>
      <a:accent6>
        <a:srgbClr val="022A3A"/>
      </a:accent6>
      <a:hlink>
        <a:srgbClr val="0076A9"/>
      </a:hlink>
      <a:folHlink>
        <a:srgbClr val="0076A9"/>
      </a:folHlink>
    </a:clrScheme>
    <a:fontScheme name="Custom 1">
      <a:majorFont>
        <a:latin typeface="Tahoma"/>
        <a:ea typeface=""/>
        <a:cs typeface=""/>
      </a:majorFont>
      <a:minorFont>
        <a:latin typeface="Tahoma"/>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fbts2" id="{61249A60-6EF2-405B-9A8F-25E36BAE43AD}" vid="{0779729B-0038-4331-8F4E-695AD654B06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Reviewedby xmlns="988957f4-c619-44e7-9ffa-1e7677450ad0"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38255B2E60AA534F8A31657A2F83B2E5" ma:contentTypeVersion="5" ma:contentTypeDescription="Create a new document." ma:contentTypeScope="" ma:versionID="9f1d7f3fcfa8ed0f840286d8c5654046">
  <xsd:schema xmlns:xsd="http://www.w3.org/2001/XMLSchema" xmlns:xs="http://www.w3.org/2001/XMLSchema" xmlns:p="http://schemas.microsoft.com/office/2006/metadata/properties" xmlns:ns2="988957f4-c619-44e7-9ffa-1e7677450ad0" targetNamespace="http://schemas.microsoft.com/office/2006/metadata/properties" ma:root="true" ma:fieldsID="943c4ece67a961319a9909cdbd46ca8e" ns2:_="">
    <xsd:import namespace="988957f4-c619-44e7-9ffa-1e7677450ad0"/>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2:Reviewedby"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88957f4-c619-44e7-9ffa-1e7677450ad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Reviewedby" ma:index="12" nillable="true" ma:displayName="Reviewed by" ma:format="Dropdown" ma:internalName="Reviewedby">
      <xsd:simpleType>
        <xsd:restriction base="dms:Text">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342FDACF-5B6B-42B0-906D-04BB11F6F5F5}">
  <ds:schemaRefs>
    <ds:schemaRef ds:uri="http://schemas.microsoft.com/office/2006/documentManagement/types"/>
    <ds:schemaRef ds:uri="http://purl.org/dc/terms/"/>
    <ds:schemaRef ds:uri="http://purl.org/dc/dcmitype/"/>
    <ds:schemaRef ds:uri="http://schemas.microsoft.com/office/infopath/2007/PartnerControls"/>
    <ds:schemaRef ds:uri="30e15a99-2787-4658-9a49-e1375a37af84"/>
    <ds:schemaRef ds:uri="http://purl.org/dc/elements/1.1/"/>
    <ds:schemaRef ds:uri="http://schemas.openxmlformats.org/package/2006/metadata/core-properties"/>
    <ds:schemaRef ds:uri="f29e537e-536d-4c3d-a73c-f40e94626c0e"/>
    <ds:schemaRef ds:uri="http://schemas.microsoft.com/office/2006/metadata/properties"/>
    <ds:schemaRef ds:uri="http://www.w3.org/XML/1998/namespace"/>
    <ds:schemaRef ds:uri="988957f4-c619-44e7-9ffa-1e7677450ad0"/>
  </ds:schemaRefs>
</ds:datastoreItem>
</file>

<file path=customXml/itemProps2.xml><?xml version="1.0" encoding="utf-8"?>
<ds:datastoreItem xmlns:ds="http://schemas.openxmlformats.org/officeDocument/2006/customXml" ds:itemID="{014C5DB9-3BAA-4B46-857D-923AA050D8B8}">
  <ds:schemaRefs>
    <ds:schemaRef ds:uri="http://schemas.microsoft.com/sharepoint/v3/contenttype/forms"/>
  </ds:schemaRefs>
</ds:datastoreItem>
</file>

<file path=customXml/itemProps3.xml><?xml version="1.0" encoding="utf-8"?>
<ds:datastoreItem xmlns:ds="http://schemas.openxmlformats.org/officeDocument/2006/customXml" ds:itemID="{71AE8B2D-3234-432B-913E-4428DAAA9AD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88957f4-c619-44e7-9ffa-1e7677450ad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5860</TotalTime>
  <Words>4451</Words>
  <Application>Microsoft Office PowerPoint</Application>
  <PresentationFormat>On-screen Show (4:3)</PresentationFormat>
  <Paragraphs>353</Paragraphs>
  <Slides>24</Slides>
  <Notes>24</Notes>
  <HiddenSlides>0</HiddenSlides>
  <MMClips>0</MMClips>
  <ScaleCrop>false</ScaleCrop>
  <HeadingPairs>
    <vt:vector size="4" baseType="variant">
      <vt:variant>
        <vt:lpstr>Theme</vt:lpstr>
      </vt:variant>
      <vt:variant>
        <vt:i4>1</vt:i4>
      </vt:variant>
      <vt:variant>
        <vt:lpstr>Slide Titles</vt:lpstr>
      </vt:variant>
      <vt:variant>
        <vt:i4>24</vt:i4>
      </vt:variant>
    </vt:vector>
  </HeadingPairs>
  <TitlesOfParts>
    <vt:vector size="25" baseType="lpstr">
      <vt:lpstr>1_fbts2</vt:lpstr>
      <vt:lpstr>Career Development Training Course</vt:lpstr>
      <vt:lpstr>Enabling Objectives</vt:lpstr>
      <vt:lpstr>References</vt:lpstr>
      <vt:lpstr>Transition Assistance Program</vt:lpstr>
      <vt:lpstr>PowerPoint Presentation</vt:lpstr>
      <vt:lpstr>Transition Assistance Program</vt:lpstr>
      <vt:lpstr>Career Readiness Standards</vt:lpstr>
      <vt:lpstr>8 Year Military Service Obligation (MSO)</vt:lpstr>
      <vt:lpstr>4-2-2 Military Service Obligation</vt:lpstr>
      <vt:lpstr>Individual Ready Reserve </vt:lpstr>
      <vt:lpstr>Navy Reserve </vt:lpstr>
      <vt:lpstr>Navy Reserve Categories </vt:lpstr>
      <vt:lpstr>Benefits of the SELRES</vt:lpstr>
      <vt:lpstr>Mobilization Deferment</vt:lpstr>
      <vt:lpstr>Transitional Assistance Management Program (TAMP)</vt:lpstr>
      <vt:lpstr>Non-Regular Retirement</vt:lpstr>
      <vt:lpstr>Qualifying Years vs  Satisfactory Participation</vt:lpstr>
      <vt:lpstr>DRILLING LOCATIONS</vt:lpstr>
      <vt:lpstr>Reserve Processing and Affiliation Center</vt:lpstr>
      <vt:lpstr>RPAC TRANSITION ASSISTANT</vt:lpstr>
      <vt:lpstr>Command Career Counselor Role for SELRES Affiliation</vt:lpstr>
      <vt:lpstr>Knowledge Check</vt:lpstr>
      <vt:lpstr>Summary and Review</vt:lpstr>
      <vt:lpstr>Navy Reserve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Michael Harshbarger</dc:creator>
  <cp:lastModifiedBy>Powell, Kelvin R SCPO USN COMNAVCRUITCOM MIL (USA)</cp:lastModifiedBy>
  <cp:revision>237</cp:revision>
  <cp:lastPrinted>2024-05-21T21:34:05Z</cp:lastPrinted>
  <dcterms:created xsi:type="dcterms:W3CDTF">2019-02-21T05:43:23Z</dcterms:created>
  <dcterms:modified xsi:type="dcterms:W3CDTF">2024-08-30T17:09:14Z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0x01010038255B2E60AA534F8A31657A2F83B2E5</vt:lpwstr>
  </property>
  <property fmtid="{D5CDD505-2E9C-101B-9397-08002B2CF9AE}" pid="3" name="xd_ProgID">
    <vt:lpwstr/>
  </property>
  <property fmtid="{D5CDD505-2E9C-101B-9397-08002B2CF9AE}" pid="4" name="ComplianceAssetId">
    <vt:lpwstr/>
  </property>
  <property fmtid="{D5CDD505-2E9C-101B-9397-08002B2CF9AE}" pid="5" name="TemplateUrl">
    <vt:lpwstr/>
  </property>
  <property fmtid="{D5CDD505-2E9C-101B-9397-08002B2CF9AE}" pid="6" name="_ExtendedDescription">
    <vt:lpwstr/>
  </property>
  <property fmtid="{D5CDD505-2E9C-101B-9397-08002B2CF9AE}" pid="7" name="TriggerFlowInfo">
    <vt:lpwstr/>
  </property>
  <property fmtid="{D5CDD505-2E9C-101B-9397-08002B2CF9AE}" pid="8" name="xd_Signature">
    <vt:bool>false</vt:bool>
  </property>
  <property fmtid="{D5CDD505-2E9C-101B-9397-08002B2CF9AE}" pid="9" name="Order">
    <vt:r8>26700</vt:r8>
  </property>
</Properties>
</file>